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1908" r:id="rId4"/>
    <p:sldId id="1780" r:id="rId5"/>
    <p:sldId id="283" r:id="rId6"/>
    <p:sldId id="289" r:id="rId7"/>
    <p:sldId id="258" r:id="rId8"/>
    <p:sldId id="291" r:id="rId9"/>
    <p:sldId id="293" r:id="rId10"/>
    <p:sldId id="1905" r:id="rId11"/>
    <p:sldId id="1784" r:id="rId12"/>
    <p:sldId id="1909" r:id="rId13"/>
    <p:sldId id="1910" r:id="rId14"/>
    <p:sldId id="1902" r:id="rId15"/>
    <p:sldId id="1904" r:id="rId16"/>
    <p:sldId id="272" r:id="rId17"/>
    <p:sldId id="281" r:id="rId18"/>
    <p:sldId id="292" r:id="rId19"/>
    <p:sldId id="288" r:id="rId20"/>
  </p:sldIdLst>
  <p:sldSz cx="12192000" cy="6858000"/>
  <p:notesSz cx="6858000" cy="1114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FF9411-54DF-465B-A4DF-8A763663E805}">
          <p14:sldIdLst>
            <p14:sldId id="256"/>
            <p14:sldId id="279"/>
            <p14:sldId id="1908"/>
            <p14:sldId id="1780"/>
            <p14:sldId id="283"/>
            <p14:sldId id="289"/>
            <p14:sldId id="258"/>
            <p14:sldId id="291"/>
            <p14:sldId id="293"/>
            <p14:sldId id="1905"/>
            <p14:sldId id="1784"/>
            <p14:sldId id="1909"/>
            <p14:sldId id="1910"/>
            <p14:sldId id="1902"/>
            <p14:sldId id="1904"/>
            <p14:sldId id="272"/>
          </p14:sldIdLst>
        </p14:section>
        <p14:section name="Appendix" id="{7EFC2A3A-CB2B-4589-9393-EAA892C24D6E}">
          <p14:sldIdLst>
            <p14:sldId id="281"/>
            <p14:sldId id="292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73BD"/>
    <a:srgbClr val="767171"/>
    <a:srgbClr val="D7D5D6"/>
    <a:srgbClr val="8E8D8F"/>
    <a:srgbClr val="4472C4"/>
    <a:srgbClr val="26710F"/>
    <a:srgbClr val="3A6D07"/>
    <a:srgbClr val="FFFFFF"/>
    <a:srgbClr val="6EA846"/>
    <a:srgbClr val="7AB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11037B-0EB6-8EAB-F10A-C04B79257531}" v="42" dt="2019-10-12T22:32:21.273"/>
    <p1510:client id="{DB95F0AD-8718-9289-4173-AF7E2DCB1C49}" v="152" dt="2019-10-12T22:36:09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29"/>
  </p:normalViewPr>
  <p:slideViewPr>
    <p:cSldViewPr snapToGrid="0">
      <p:cViewPr varScale="1">
        <p:scale>
          <a:sx n="84" d="100"/>
          <a:sy n="84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Infant mortality ratio</a:t>
            </a:r>
            <a:r>
              <a:rPr lang="en-US" baseline="0"/>
              <a:t> to total childbirths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Infant mortality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32F-43B7-985C-595FAEA1B21C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32F-43B7-985C-595FAEA1B21C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32F-43B7-985C-595FAEA1B21C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32F-43B7-985C-595FAEA1B21C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32F-43B7-985C-595FAEA1B21C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2F-43B7-985C-595FAEA1B2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14 Years and Under</c:v>
                </c:pt>
                <c:pt idx="1">
                  <c:v>15-18 Years</c:v>
                </c:pt>
                <c:pt idx="2">
                  <c:v>18-25 Years</c:v>
                </c:pt>
                <c:pt idx="3">
                  <c:v>25-35 Years</c:v>
                </c:pt>
                <c:pt idx="4">
                  <c:v>35-45 Years</c:v>
                </c:pt>
                <c:pt idx="5">
                  <c:v>45-55 Years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1.0948905109489052E-2</c:v>
                </c:pt>
                <c:pt idx="1">
                  <c:v>6.0427109798805194E-3</c:v>
                </c:pt>
                <c:pt idx="2">
                  <c:v>4.9090893066462199E-3</c:v>
                </c:pt>
                <c:pt idx="3">
                  <c:v>3.3654668872283382E-3</c:v>
                </c:pt>
                <c:pt idx="4">
                  <c:v>4.1105566041012937E-3</c:v>
                </c:pt>
                <c:pt idx="5">
                  <c:v>3.0429821224800305E-3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2F-43B7-985C-595FAEA1B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541248"/>
        <c:axId val="1997141200"/>
      </c:barChart>
      <c:catAx>
        <c:axId val="23541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7141200"/>
        <c:crosses val="autoZero"/>
        <c:auto val="1"/>
        <c:lblAlgn val="ctr"/>
        <c:lblOffset val="100"/>
        <c:noMultiLvlLbl val="0"/>
      </c:catAx>
      <c:valAx>
        <c:axId val="1997141200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3541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E206F-AEAE-4FF6-B922-BDFE5D95A223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0F5FD-C375-44B2-8A85-2859F2C9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0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0F5FD-C375-44B2-8A85-2859F2C92E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5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exploration and analysis of Indiana’s data to deliver powerful insights and innovative solutions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0F5FD-C375-44B2-8A85-2859F2C92E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E54C4-0A8A-4D97-B146-55C7A81F58C4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2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1319-8AD5-4B6E-874F-A279AF97F8B7}" type="datetime1">
              <a:rPr lang="en-US" smtClean="0"/>
              <a:t>10/12/19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0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5146-6C40-42E3-9E19-967E4EF482F2}" type="datetime1">
              <a:rPr lang="en-US" smtClean="0"/>
              <a:t>10/12/19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5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EB98-74D2-4E45-ACDB-D88F9752B899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2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15DD-219A-4447-8683-9BD4C59B147C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06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7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5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75960" y="4674776"/>
            <a:ext cx="2415165" cy="1337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408214" y="4674776"/>
            <a:ext cx="2415165" cy="1337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75961" y="1571392"/>
            <a:ext cx="5158924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01473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23512"/>
            <a:ext cx="6673850" cy="583372"/>
          </a:xfrm>
          <a:prstGeom prst="roundRect">
            <a:avLst>
              <a:gd name="adj" fmla="val 50000"/>
            </a:avLst>
          </a:prstGeom>
          <a:solidFill>
            <a:srgbClr val="85CC18"/>
          </a:solidFill>
        </p:spPr>
        <p:txBody>
          <a:bodyPr lIns="182880" tIns="45720" rIns="182880" bIns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A24D-52FD-4F8D-BEBC-2C131356AD11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367666" cy="365125"/>
          </a:xfrm>
        </p:spPr>
        <p:txBody>
          <a:bodyPr lIns="0" rIns="0"/>
          <a:lstStyle>
            <a:lvl1pPr algn="ctr">
              <a:defRPr sz="900"/>
            </a:lvl1pPr>
          </a:lstStyle>
          <a:p>
            <a:fld id="{3DE3E19F-02C1-4219-A00A-045ED18507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85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342105"/>
            <a:ext cx="6673850" cy="549275"/>
          </a:xfrm>
          <a:prstGeom prst="roundRect">
            <a:avLst>
              <a:gd name="adj" fmla="val 50000"/>
            </a:avLst>
          </a:prstGeom>
          <a:solidFill>
            <a:srgbClr val="85CC18"/>
          </a:solidFill>
        </p:spPr>
        <p:txBody>
          <a:bodyPr lIns="182880" tIns="182880" bIns="18288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A24D-52FD-4F8D-BEBC-2C131356AD11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367666" cy="365125"/>
          </a:xfrm>
        </p:spPr>
        <p:txBody>
          <a:bodyPr lIns="0" rIns="0"/>
          <a:lstStyle>
            <a:lvl1pPr algn="ctr">
              <a:defRPr sz="900"/>
            </a:lvl1pPr>
          </a:lstStyle>
          <a:p>
            <a:fld id="{3DE3E19F-02C1-4219-A00A-045ED18507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3893" y="1353136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84738" y="1404797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23893" y="3820880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284738" y="3895609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31C20-9D16-471F-AD8F-CA37ACF54B66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3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C28-7FFC-49D9-85C4-BCCD1F3E0FBE}" type="datetime1">
              <a:rPr lang="en-US" smtClean="0"/>
              <a:t>10/12/19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7A59-CCF2-4DC1-91E3-8EDDA1EBCA8C}" type="datetime1">
              <a:rPr lang="en-US" smtClean="0"/>
              <a:t>10/12/19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6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DB10-060E-461D-BAFD-7B5555B2CF31}" type="datetime1">
              <a:rPr lang="en-US" smtClean="0"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8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7B8-89B3-49BC-AED3-5BE962F4108E}" type="datetime1">
              <a:rPr lang="en-US" smtClean="0"/>
              <a:t>10/12/19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5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7CF3-7656-44F7-820F-38601722D2CD}" type="datetime1">
              <a:rPr lang="en-US" smtClean="0"/>
              <a:t>10/12/19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429250" y="1724025"/>
            <a:ext cx="1333500" cy="1333500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8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418305"/>
            <a:ext cx="6435726" cy="6484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>
            <a:outerShdw blurRad="152400" sx="102000" sy="102000" algn="ctr" rotWithShape="0">
              <a:prstClr val="black">
                <a:alpha val="14000"/>
              </a:prstClr>
            </a:outerShdw>
          </a:effectLst>
        </p:spPr>
        <p:txBody>
          <a:bodyPr vert="horz" lIns="182880" tIns="457200" rIns="91440" bIns="365760" rtlCol="0" anchor="ctr">
            <a:noAutofit/>
          </a:bodyPr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49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1033A-9890-4229-AAE6-1CB03069F4AF}" type="datetime1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</p:spPr>
        <p:txBody>
          <a:bodyPr vert="horz" lIns="0" tIns="45720" rIns="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DE3E19F-02C1-4219-A00A-045ED18507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2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  <p:sldLayoutId id="2147483664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hyperlink" Target="https://www.in.gov/isdh/28233.htm" TargetMode="External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nchs/pressroom/sosmap/infant_mortality_rates/infant_mortality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mph.in.gov/datas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hub.mph.in.gov/dataset" TargetMode="Externa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mph.in.gov/dataset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mph.in.gov/datase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mph.in.gov/datase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/>
        </p:nvSpPr>
        <p:spPr>
          <a:xfrm>
            <a:off x="0" y="4031917"/>
            <a:ext cx="12192000" cy="2848429"/>
          </a:xfrm>
          <a:prstGeom prst="parallelogram">
            <a:avLst/>
          </a:prstGeom>
          <a:solidFill>
            <a:srgbClr val="8E8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5086" y="503394"/>
            <a:ext cx="5097239" cy="1924598"/>
          </a:xfr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0"/>
              </a:prstClr>
            </a:outerShdw>
          </a:effectLst>
        </p:spPr>
        <p:txBody>
          <a:bodyPr lIns="0" bIns="274320">
            <a:normAutofit fontScale="90000"/>
          </a:bodyPr>
          <a:lstStyle/>
          <a:p>
            <a:r>
              <a:rPr lang="en-US" sz="4900">
                <a:solidFill>
                  <a:schemeClr val="tx1"/>
                </a:solidFill>
              </a:rPr>
              <a:t>Helping in the journey to a healthy Motherhood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1294" y="2603244"/>
            <a:ext cx="5071847" cy="2561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Healthy Mom + Baby </a:t>
            </a:r>
            <a:r>
              <a:rPr lang="en-US" dirty="0" err="1">
                <a:solidFill>
                  <a:srgbClr val="4472C4"/>
                </a:solidFill>
              </a:rPr>
              <a:t>Datapalooza</a:t>
            </a:r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5310" y="5231830"/>
            <a:ext cx="27336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B2986-BEA3-4965-9E4E-2C15069AFC48}"/>
              </a:ext>
            </a:extLst>
          </p:cNvPr>
          <p:cNvSpPr txBox="1"/>
          <p:nvPr/>
        </p:nvSpPr>
        <p:spPr>
          <a:xfrm>
            <a:off x="775221" y="3366295"/>
            <a:ext cx="41276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2800" b="1" dirty="0"/>
              <a:t>We R Family</a:t>
            </a:r>
            <a:endParaRPr lang="en-IN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DD278D-3373-42A2-ADFA-37277E38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668" y="4139686"/>
            <a:ext cx="1474236" cy="2049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6CB3C2-F243-4999-998C-26D66944879E}"/>
              </a:ext>
            </a:extLst>
          </p:cNvPr>
          <p:cNvSpPr txBox="1"/>
          <p:nvPr/>
        </p:nvSpPr>
        <p:spPr>
          <a:xfrm>
            <a:off x="775221" y="6234015"/>
            <a:ext cx="195942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dirty="0"/>
              <a:t>Anjali Hegde</a:t>
            </a:r>
            <a:endParaRPr lang="en-US" dirty="0"/>
          </a:p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A4EC2-270C-4DA5-ABEB-D21500BFB0D4}"/>
              </a:ext>
            </a:extLst>
          </p:cNvPr>
          <p:cNvSpPr txBox="1"/>
          <p:nvPr/>
        </p:nvSpPr>
        <p:spPr>
          <a:xfrm>
            <a:off x="2678516" y="6187848"/>
            <a:ext cx="25479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dirty="0" err="1"/>
              <a:t>Snehalatha</a:t>
            </a:r>
            <a:r>
              <a:rPr lang="en-IN" dirty="0"/>
              <a:t> </a:t>
            </a:r>
            <a:r>
              <a:rPr lang="en-IN" dirty="0" err="1"/>
              <a:t>Doddigarla</a:t>
            </a:r>
            <a:endParaRPr lang="en-US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FA594-F796-4C1A-AF15-4EF8E8AF9A4E}"/>
              </a:ext>
            </a:extLst>
          </p:cNvPr>
          <p:cNvSpPr txBox="1"/>
          <p:nvPr/>
        </p:nvSpPr>
        <p:spPr>
          <a:xfrm>
            <a:off x="5059930" y="6185329"/>
            <a:ext cx="224166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Srishti </a:t>
            </a:r>
            <a:r>
              <a:rPr lang="en-US" dirty="0" err="1"/>
              <a:t>Bisen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1594A-9D68-431A-99B2-30568E8B33A9}"/>
              </a:ext>
            </a:extLst>
          </p:cNvPr>
          <p:cNvSpPr txBox="1"/>
          <p:nvPr/>
        </p:nvSpPr>
        <p:spPr>
          <a:xfrm>
            <a:off x="7353895" y="6185329"/>
            <a:ext cx="19594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err="1"/>
              <a:t>Sukhsagar</a:t>
            </a:r>
            <a:r>
              <a:rPr lang="en-US" dirty="0"/>
              <a:t> Jaiswal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DA8076-A5A0-4A3D-AD0D-7D5E68E27CE9}"/>
              </a:ext>
            </a:extLst>
          </p:cNvPr>
          <p:cNvSpPr txBox="1"/>
          <p:nvPr/>
        </p:nvSpPr>
        <p:spPr>
          <a:xfrm>
            <a:off x="9391432" y="6180570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Vikas Das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4DF09-A8FD-450A-8502-DDA1889F2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109" y="4162319"/>
            <a:ext cx="1606074" cy="2049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2234CA-F772-483E-9362-845977C8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57" y="4139685"/>
            <a:ext cx="1730412" cy="2049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6163A8-3940-4C78-89D7-4107312B7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846" y="347771"/>
            <a:ext cx="1416085" cy="2252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FFD65D-C43A-4E23-AD3C-1C3D745B2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481" y="252163"/>
            <a:ext cx="1530203" cy="22693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050687-7895-40A5-A8E2-E30F8EF66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622" y="4139685"/>
            <a:ext cx="1704241" cy="20493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064545-0ECA-47B0-AFAE-3AC1F5FAF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953" y="4139685"/>
            <a:ext cx="1730412" cy="207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solidFill>
            <a:srgbClr val="0070C0"/>
          </a:solidFill>
        </p:spPr>
        <p:txBody>
          <a:bodyPr/>
          <a:lstStyle/>
          <a:p>
            <a:r>
              <a:rPr lang="en-US"/>
              <a:t>9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20372BD9-E068-4336-93DC-C190C21C5399}"/>
              </a:ext>
            </a:extLst>
          </p:cNvPr>
          <p:cNvSpPr txBox="1">
            <a:spLocks/>
          </p:cNvSpPr>
          <p:nvPr/>
        </p:nvSpPr>
        <p:spPr>
          <a:xfrm>
            <a:off x="3026839" y="3725307"/>
            <a:ext cx="5486400" cy="26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1400" b="1">
                <a:solidFill>
                  <a:schemeClr val="bg1"/>
                </a:solidFill>
              </a:rPr>
              <a:t>OB Navigator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DFCC1C-183D-4AC7-B9B5-79C3F907C23B}"/>
              </a:ext>
            </a:extLst>
          </p:cNvPr>
          <p:cNvGrpSpPr/>
          <p:nvPr/>
        </p:nvGrpSpPr>
        <p:grpSpPr>
          <a:xfrm>
            <a:off x="2814492" y="906830"/>
            <a:ext cx="5674761" cy="2834082"/>
            <a:chOff x="2337158" y="489881"/>
            <a:chExt cx="6593100" cy="3137107"/>
          </a:xfrm>
        </p:grpSpPr>
        <p:grpSp>
          <p:nvGrpSpPr>
            <p:cNvPr id="67" name="Group 9">
              <a:extLst>
                <a:ext uri="{FF2B5EF4-FFF2-40B4-BE49-F238E27FC236}">
                  <a16:creationId xmlns:a16="http://schemas.microsoft.com/office/drawing/2014/main" id="{34AA53BB-B484-4BA9-849E-B09ABFE2B9F2}"/>
                </a:ext>
              </a:extLst>
            </p:cNvPr>
            <p:cNvGrpSpPr/>
            <p:nvPr/>
          </p:nvGrpSpPr>
          <p:grpSpPr>
            <a:xfrm flipH="1">
              <a:off x="6096979" y="1551389"/>
              <a:ext cx="925076" cy="2075599"/>
              <a:chOff x="2152507" y="1411974"/>
              <a:chExt cx="1739158" cy="3516910"/>
            </a:xfrm>
            <a:solidFill>
              <a:srgbClr val="767171"/>
            </a:solidFill>
          </p:grpSpPr>
          <p:sp>
            <p:nvSpPr>
              <p:cNvPr id="89" name="Bent Arrow 10">
                <a:extLst>
                  <a:ext uri="{FF2B5EF4-FFF2-40B4-BE49-F238E27FC236}">
                    <a16:creationId xmlns:a16="http://schemas.microsoft.com/office/drawing/2014/main" id="{DC27A5D7-E260-41B4-A0E6-D8DFA203FC7E}"/>
                  </a:ext>
                </a:extLst>
              </p:cNvPr>
              <p:cNvSpPr/>
              <p:nvPr/>
            </p:nvSpPr>
            <p:spPr>
              <a:xfrm rot="16200000">
                <a:off x="1677486" y="1886995"/>
                <a:ext cx="1819621" cy="869579"/>
              </a:xfrm>
              <a:prstGeom prst="bentArrow">
                <a:avLst>
                  <a:gd name="adj1" fmla="val 17673"/>
                  <a:gd name="adj2" fmla="val 10250"/>
                  <a:gd name="adj3" fmla="val 0"/>
                  <a:gd name="adj4" fmla="val 70302"/>
                </a:avLst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Bent Arrow 11">
                <a:extLst>
                  <a:ext uri="{FF2B5EF4-FFF2-40B4-BE49-F238E27FC236}">
                    <a16:creationId xmlns:a16="http://schemas.microsoft.com/office/drawing/2014/main" id="{E76CE5D3-B0F5-49B0-BA2C-6999D77C99DF}"/>
                  </a:ext>
                </a:extLst>
              </p:cNvPr>
              <p:cNvSpPr/>
              <p:nvPr/>
            </p:nvSpPr>
            <p:spPr>
              <a:xfrm rot="5400000">
                <a:off x="2547066" y="3584284"/>
                <a:ext cx="1819620" cy="869579"/>
              </a:xfrm>
              <a:prstGeom prst="bentArrow">
                <a:avLst>
                  <a:gd name="adj1" fmla="val 17673"/>
                  <a:gd name="adj2" fmla="val 10250"/>
                  <a:gd name="adj3" fmla="val 0"/>
                  <a:gd name="adj4" fmla="val 70302"/>
                </a:avLst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8" name="Group 26">
              <a:extLst>
                <a:ext uri="{FF2B5EF4-FFF2-40B4-BE49-F238E27FC236}">
                  <a16:creationId xmlns:a16="http://schemas.microsoft.com/office/drawing/2014/main" id="{59B95808-354A-4116-B93E-B521B2FAD853}"/>
                </a:ext>
              </a:extLst>
            </p:cNvPr>
            <p:cNvGrpSpPr/>
            <p:nvPr/>
          </p:nvGrpSpPr>
          <p:grpSpPr>
            <a:xfrm>
              <a:off x="6048022" y="1172111"/>
              <a:ext cx="1851063" cy="1031501"/>
              <a:chOff x="686838" y="2184398"/>
              <a:chExt cx="1192213" cy="749301"/>
            </a:xfrm>
            <a:solidFill>
              <a:schemeClr val="bg2">
                <a:lumMod val="50000"/>
              </a:schemeClr>
            </a:solidFill>
          </p:grpSpPr>
          <p:sp>
            <p:nvSpPr>
              <p:cNvPr id="87" name="Freeform 7">
                <a:extLst>
                  <a:ext uri="{FF2B5EF4-FFF2-40B4-BE49-F238E27FC236}">
                    <a16:creationId xmlns:a16="http://schemas.microsoft.com/office/drawing/2014/main" id="{B83E30D6-DD5A-4037-A921-0401D67FFC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6838" y="2198686"/>
                <a:ext cx="609600" cy="7350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94" y="16"/>
                  </a:cxn>
                  <a:cxn ang="0">
                    <a:pos x="39" y="70"/>
                  </a:cxn>
                  <a:cxn ang="0">
                    <a:pos x="40" y="80"/>
                  </a:cxn>
                  <a:cxn ang="0">
                    <a:pos x="0" y="136"/>
                  </a:cxn>
                  <a:cxn ang="0">
                    <a:pos x="59" y="195"/>
                  </a:cxn>
                  <a:cxn ang="0">
                    <a:pos x="67" y="194"/>
                  </a:cxn>
                  <a:cxn ang="0">
                    <a:pos x="162" y="194"/>
                  </a:cxn>
                  <a:cxn ang="0">
                    <a:pos x="162" y="0"/>
                  </a:cxn>
                  <a:cxn ang="0">
                    <a:pos x="128" y="28"/>
                  </a:cxn>
                  <a:cxn ang="0">
                    <a:pos x="134" y="107"/>
                  </a:cxn>
                  <a:cxn ang="0">
                    <a:pos x="134" y="106"/>
                  </a:cxn>
                  <a:cxn ang="0">
                    <a:pos x="134" y="107"/>
                  </a:cxn>
                </a:cxnLst>
                <a:rect l="0" t="0" r="r" b="b"/>
                <a:pathLst>
                  <a:path w="162" h="195">
                    <a:moveTo>
                      <a:pt x="128" y="28"/>
                    </a:moveTo>
                    <a:cubicBezTo>
                      <a:pt x="119" y="20"/>
                      <a:pt x="107" y="16"/>
                      <a:pt x="94" y="16"/>
                    </a:cubicBezTo>
                    <a:cubicBezTo>
                      <a:pt x="64" y="16"/>
                      <a:pt x="39" y="40"/>
                      <a:pt x="39" y="70"/>
                    </a:cubicBezTo>
                    <a:cubicBezTo>
                      <a:pt x="39" y="73"/>
                      <a:pt x="40" y="77"/>
                      <a:pt x="40" y="80"/>
                    </a:cubicBezTo>
                    <a:cubicBezTo>
                      <a:pt x="17" y="88"/>
                      <a:pt x="0" y="110"/>
                      <a:pt x="0" y="136"/>
                    </a:cubicBezTo>
                    <a:cubicBezTo>
                      <a:pt x="0" y="169"/>
                      <a:pt x="26" y="195"/>
                      <a:pt x="59" y="195"/>
                    </a:cubicBezTo>
                    <a:cubicBezTo>
                      <a:pt x="61" y="195"/>
                      <a:pt x="64" y="195"/>
                      <a:pt x="67" y="194"/>
                    </a:cubicBezTo>
                    <a:cubicBezTo>
                      <a:pt x="162" y="194"/>
                      <a:pt x="162" y="194"/>
                      <a:pt x="162" y="19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8" y="5"/>
                      <a:pt x="136" y="15"/>
                      <a:pt x="128" y="28"/>
                    </a:cubicBezTo>
                    <a:close/>
                    <a:moveTo>
                      <a:pt x="134" y="107"/>
                    </a:move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4" y="107"/>
                      <a:pt x="134" y="107"/>
                      <a:pt x="134" y="107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Freeform 8">
                <a:extLst>
                  <a:ext uri="{FF2B5EF4-FFF2-40B4-BE49-F238E27FC236}">
                    <a16:creationId xmlns:a16="http://schemas.microsoft.com/office/drawing/2014/main" id="{1D283AEA-4BBF-4022-9368-3A5DAB4DA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438" y="2184398"/>
                <a:ext cx="582613" cy="749300"/>
              </a:xfrm>
              <a:custGeom>
                <a:avLst/>
                <a:gdLst/>
                <a:ahLst/>
                <a:cxnLst>
                  <a:cxn ang="0">
                    <a:pos x="90" y="65"/>
                  </a:cxn>
                  <a:cxn ang="0">
                    <a:pos x="23" y="0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0" y="198"/>
                  </a:cxn>
                  <a:cxn ang="0">
                    <a:pos x="1" y="198"/>
                  </a:cxn>
                  <a:cxn ang="0">
                    <a:pos x="81" y="198"/>
                  </a:cxn>
                  <a:cxn ang="0">
                    <a:pos x="88" y="199"/>
                  </a:cxn>
                  <a:cxn ang="0">
                    <a:pos x="155" y="132"/>
                  </a:cxn>
                  <a:cxn ang="0">
                    <a:pos x="90" y="65"/>
                  </a:cxn>
                </a:cxnLst>
                <a:rect l="0" t="0" r="r" b="b"/>
                <a:pathLst>
                  <a:path w="155" h="199">
                    <a:moveTo>
                      <a:pt x="90" y="65"/>
                    </a:moveTo>
                    <a:cubicBezTo>
                      <a:pt x="89" y="29"/>
                      <a:pt x="60" y="0"/>
                      <a:pt x="23" y="0"/>
                    </a:cubicBezTo>
                    <a:cubicBezTo>
                      <a:pt x="15" y="0"/>
                      <a:pt x="8" y="1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1" y="198"/>
                      <a:pt x="1" y="198"/>
                      <a:pt x="1" y="198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83" y="199"/>
                      <a:pt x="85" y="199"/>
                      <a:pt x="88" y="199"/>
                    </a:cubicBezTo>
                    <a:cubicBezTo>
                      <a:pt x="125" y="199"/>
                      <a:pt x="155" y="169"/>
                      <a:pt x="155" y="132"/>
                    </a:cubicBezTo>
                    <a:cubicBezTo>
                      <a:pt x="155" y="95"/>
                      <a:pt x="126" y="66"/>
                      <a:pt x="90" y="65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9" name="Up Arrow 12">
              <a:extLst>
                <a:ext uri="{FF2B5EF4-FFF2-40B4-BE49-F238E27FC236}">
                  <a16:creationId xmlns:a16="http://schemas.microsoft.com/office/drawing/2014/main" id="{A61CD030-4F90-4B5A-9A4D-0D53A845FACE}"/>
                </a:ext>
              </a:extLst>
            </p:cNvPr>
            <p:cNvSpPr/>
            <p:nvPr/>
          </p:nvSpPr>
          <p:spPr>
            <a:xfrm>
              <a:off x="5678894" y="998545"/>
              <a:ext cx="182291" cy="2628430"/>
            </a:xfrm>
            <a:prstGeom prst="upArrow">
              <a:avLst>
                <a:gd name="adj1" fmla="val 53549"/>
                <a:gd name="adj2" fmla="val 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70" name="Group 20">
              <a:extLst>
                <a:ext uri="{FF2B5EF4-FFF2-40B4-BE49-F238E27FC236}">
                  <a16:creationId xmlns:a16="http://schemas.microsoft.com/office/drawing/2014/main" id="{DDC88707-8448-4E6D-9533-C8AF09284DF4}"/>
                </a:ext>
              </a:extLst>
            </p:cNvPr>
            <p:cNvGrpSpPr/>
            <p:nvPr/>
          </p:nvGrpSpPr>
          <p:grpSpPr>
            <a:xfrm>
              <a:off x="4685548" y="489881"/>
              <a:ext cx="2172203" cy="1210456"/>
              <a:chOff x="686838" y="2184398"/>
              <a:chExt cx="1192213" cy="749301"/>
            </a:xfrm>
            <a:solidFill>
              <a:schemeClr val="accent2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8FE5D759-7754-40E1-ACE7-A73F35C220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6838" y="2198686"/>
                <a:ext cx="609600" cy="7350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94" y="16"/>
                  </a:cxn>
                  <a:cxn ang="0">
                    <a:pos x="39" y="70"/>
                  </a:cxn>
                  <a:cxn ang="0">
                    <a:pos x="40" y="80"/>
                  </a:cxn>
                  <a:cxn ang="0">
                    <a:pos x="0" y="136"/>
                  </a:cxn>
                  <a:cxn ang="0">
                    <a:pos x="59" y="195"/>
                  </a:cxn>
                  <a:cxn ang="0">
                    <a:pos x="67" y="194"/>
                  </a:cxn>
                  <a:cxn ang="0">
                    <a:pos x="162" y="194"/>
                  </a:cxn>
                  <a:cxn ang="0">
                    <a:pos x="162" y="0"/>
                  </a:cxn>
                  <a:cxn ang="0">
                    <a:pos x="128" y="28"/>
                  </a:cxn>
                  <a:cxn ang="0">
                    <a:pos x="134" y="107"/>
                  </a:cxn>
                  <a:cxn ang="0">
                    <a:pos x="134" y="106"/>
                  </a:cxn>
                  <a:cxn ang="0">
                    <a:pos x="134" y="107"/>
                  </a:cxn>
                </a:cxnLst>
                <a:rect l="0" t="0" r="r" b="b"/>
                <a:pathLst>
                  <a:path w="162" h="195">
                    <a:moveTo>
                      <a:pt x="128" y="28"/>
                    </a:moveTo>
                    <a:cubicBezTo>
                      <a:pt x="119" y="20"/>
                      <a:pt x="107" y="16"/>
                      <a:pt x="94" y="16"/>
                    </a:cubicBezTo>
                    <a:cubicBezTo>
                      <a:pt x="64" y="16"/>
                      <a:pt x="39" y="40"/>
                      <a:pt x="39" y="70"/>
                    </a:cubicBezTo>
                    <a:cubicBezTo>
                      <a:pt x="39" y="73"/>
                      <a:pt x="40" y="77"/>
                      <a:pt x="40" y="80"/>
                    </a:cubicBezTo>
                    <a:cubicBezTo>
                      <a:pt x="17" y="88"/>
                      <a:pt x="0" y="110"/>
                      <a:pt x="0" y="136"/>
                    </a:cubicBezTo>
                    <a:cubicBezTo>
                      <a:pt x="0" y="169"/>
                      <a:pt x="26" y="195"/>
                      <a:pt x="59" y="195"/>
                    </a:cubicBezTo>
                    <a:cubicBezTo>
                      <a:pt x="61" y="195"/>
                      <a:pt x="64" y="195"/>
                      <a:pt x="67" y="194"/>
                    </a:cubicBezTo>
                    <a:cubicBezTo>
                      <a:pt x="162" y="194"/>
                      <a:pt x="162" y="194"/>
                      <a:pt x="162" y="19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8" y="5"/>
                      <a:pt x="136" y="15"/>
                      <a:pt x="128" y="28"/>
                    </a:cubicBezTo>
                    <a:close/>
                    <a:moveTo>
                      <a:pt x="134" y="107"/>
                    </a:move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4" y="107"/>
                      <a:pt x="134" y="107"/>
                      <a:pt x="134" y="107"/>
                    </a:cubicBezTo>
                    <a:close/>
                  </a:path>
                </a:pathLst>
              </a:custGeom>
              <a:solidFill>
                <a:srgbClr val="7671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A56AAFBA-ECF5-4D6E-9A22-5B4A34E48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602" y="2184398"/>
                <a:ext cx="597449" cy="749300"/>
              </a:xfrm>
              <a:custGeom>
                <a:avLst/>
                <a:gdLst/>
                <a:ahLst/>
                <a:cxnLst>
                  <a:cxn ang="0">
                    <a:pos x="90" y="65"/>
                  </a:cxn>
                  <a:cxn ang="0">
                    <a:pos x="23" y="0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0" y="198"/>
                  </a:cxn>
                  <a:cxn ang="0">
                    <a:pos x="1" y="198"/>
                  </a:cxn>
                  <a:cxn ang="0">
                    <a:pos x="81" y="198"/>
                  </a:cxn>
                  <a:cxn ang="0">
                    <a:pos x="88" y="199"/>
                  </a:cxn>
                  <a:cxn ang="0">
                    <a:pos x="155" y="132"/>
                  </a:cxn>
                  <a:cxn ang="0">
                    <a:pos x="90" y="65"/>
                  </a:cxn>
                </a:cxnLst>
                <a:rect l="0" t="0" r="r" b="b"/>
                <a:pathLst>
                  <a:path w="155" h="199">
                    <a:moveTo>
                      <a:pt x="90" y="65"/>
                    </a:moveTo>
                    <a:cubicBezTo>
                      <a:pt x="89" y="29"/>
                      <a:pt x="60" y="0"/>
                      <a:pt x="23" y="0"/>
                    </a:cubicBezTo>
                    <a:cubicBezTo>
                      <a:pt x="15" y="0"/>
                      <a:pt x="8" y="1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1" y="198"/>
                      <a:pt x="1" y="198"/>
                      <a:pt x="1" y="198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83" y="199"/>
                      <a:pt x="85" y="199"/>
                      <a:pt x="88" y="199"/>
                    </a:cubicBezTo>
                    <a:cubicBezTo>
                      <a:pt x="125" y="199"/>
                      <a:pt x="155" y="169"/>
                      <a:pt x="155" y="132"/>
                    </a:cubicBezTo>
                    <a:cubicBezTo>
                      <a:pt x="155" y="95"/>
                      <a:pt x="126" y="66"/>
                      <a:pt x="90" y="65"/>
                    </a:cubicBezTo>
                    <a:close/>
                  </a:path>
                </a:pathLst>
              </a:custGeom>
              <a:solidFill>
                <a:srgbClr val="76717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1" name="Group 8">
              <a:extLst>
                <a:ext uri="{FF2B5EF4-FFF2-40B4-BE49-F238E27FC236}">
                  <a16:creationId xmlns:a16="http://schemas.microsoft.com/office/drawing/2014/main" id="{56CA8FA7-406F-4683-BE62-1536CD2CFC90}"/>
                </a:ext>
              </a:extLst>
            </p:cNvPr>
            <p:cNvGrpSpPr/>
            <p:nvPr/>
          </p:nvGrpSpPr>
          <p:grpSpPr>
            <a:xfrm>
              <a:off x="4661018" y="1550189"/>
              <a:ext cx="925075" cy="2076799"/>
              <a:chOff x="2152508" y="1409938"/>
              <a:chExt cx="1739157" cy="3518946"/>
            </a:xfrm>
            <a:solidFill>
              <a:schemeClr val="accent1"/>
            </a:solidFill>
          </p:grpSpPr>
          <p:sp>
            <p:nvSpPr>
              <p:cNvPr id="83" name="Bent Arrow 4">
                <a:extLst>
                  <a:ext uri="{FF2B5EF4-FFF2-40B4-BE49-F238E27FC236}">
                    <a16:creationId xmlns:a16="http://schemas.microsoft.com/office/drawing/2014/main" id="{B467F14A-F947-468A-B134-59FF800E4B53}"/>
                  </a:ext>
                </a:extLst>
              </p:cNvPr>
              <p:cNvSpPr/>
              <p:nvPr/>
            </p:nvSpPr>
            <p:spPr>
              <a:xfrm rot="16200000">
                <a:off x="1677487" y="1884959"/>
                <a:ext cx="1819622" cy="869579"/>
              </a:xfrm>
              <a:prstGeom prst="bentArrow">
                <a:avLst>
                  <a:gd name="adj1" fmla="val 17673"/>
                  <a:gd name="adj2" fmla="val 10250"/>
                  <a:gd name="adj3" fmla="val 0"/>
                  <a:gd name="adj4" fmla="val 70302"/>
                </a:avLst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Bent Arrow 7">
                <a:extLst>
                  <a:ext uri="{FF2B5EF4-FFF2-40B4-BE49-F238E27FC236}">
                    <a16:creationId xmlns:a16="http://schemas.microsoft.com/office/drawing/2014/main" id="{8F4E3E31-780A-4805-93CA-6CFF06F11AD4}"/>
                  </a:ext>
                </a:extLst>
              </p:cNvPr>
              <p:cNvSpPr/>
              <p:nvPr/>
            </p:nvSpPr>
            <p:spPr>
              <a:xfrm rot="5400000">
                <a:off x="2547066" y="3584284"/>
                <a:ext cx="1819620" cy="869579"/>
              </a:xfrm>
              <a:prstGeom prst="bentArrow">
                <a:avLst>
                  <a:gd name="adj1" fmla="val 17673"/>
                  <a:gd name="adj2" fmla="val 10250"/>
                  <a:gd name="adj3" fmla="val 0"/>
                  <a:gd name="adj4" fmla="val 70302"/>
                </a:avLst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D3CEB41F-B00B-4D0B-994D-8D2C1E6CC2B3}"/>
                </a:ext>
              </a:extLst>
            </p:cNvPr>
            <p:cNvGrpSpPr/>
            <p:nvPr/>
          </p:nvGrpSpPr>
          <p:grpSpPr>
            <a:xfrm>
              <a:off x="3982507" y="983027"/>
              <a:ext cx="1460398" cy="813804"/>
              <a:chOff x="686838" y="2184398"/>
              <a:chExt cx="1192213" cy="749301"/>
            </a:xfrm>
            <a:solidFill>
              <a:schemeClr val="accent1"/>
            </a:solidFill>
          </p:grpSpPr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id="{1BAF1EF3-42C6-4908-850E-1C015535D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6838" y="2198686"/>
                <a:ext cx="609600" cy="7350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94" y="16"/>
                  </a:cxn>
                  <a:cxn ang="0">
                    <a:pos x="39" y="70"/>
                  </a:cxn>
                  <a:cxn ang="0">
                    <a:pos x="40" y="80"/>
                  </a:cxn>
                  <a:cxn ang="0">
                    <a:pos x="0" y="136"/>
                  </a:cxn>
                  <a:cxn ang="0">
                    <a:pos x="59" y="195"/>
                  </a:cxn>
                  <a:cxn ang="0">
                    <a:pos x="67" y="194"/>
                  </a:cxn>
                  <a:cxn ang="0">
                    <a:pos x="162" y="194"/>
                  </a:cxn>
                  <a:cxn ang="0">
                    <a:pos x="162" y="0"/>
                  </a:cxn>
                  <a:cxn ang="0">
                    <a:pos x="128" y="28"/>
                  </a:cxn>
                  <a:cxn ang="0">
                    <a:pos x="134" y="107"/>
                  </a:cxn>
                  <a:cxn ang="0">
                    <a:pos x="134" y="106"/>
                  </a:cxn>
                  <a:cxn ang="0">
                    <a:pos x="134" y="107"/>
                  </a:cxn>
                </a:cxnLst>
                <a:rect l="0" t="0" r="r" b="b"/>
                <a:pathLst>
                  <a:path w="162" h="195">
                    <a:moveTo>
                      <a:pt x="128" y="28"/>
                    </a:moveTo>
                    <a:cubicBezTo>
                      <a:pt x="119" y="20"/>
                      <a:pt x="107" y="16"/>
                      <a:pt x="94" y="16"/>
                    </a:cubicBezTo>
                    <a:cubicBezTo>
                      <a:pt x="64" y="16"/>
                      <a:pt x="39" y="40"/>
                      <a:pt x="39" y="70"/>
                    </a:cubicBezTo>
                    <a:cubicBezTo>
                      <a:pt x="39" y="73"/>
                      <a:pt x="40" y="77"/>
                      <a:pt x="40" y="80"/>
                    </a:cubicBezTo>
                    <a:cubicBezTo>
                      <a:pt x="17" y="88"/>
                      <a:pt x="0" y="110"/>
                      <a:pt x="0" y="136"/>
                    </a:cubicBezTo>
                    <a:cubicBezTo>
                      <a:pt x="0" y="169"/>
                      <a:pt x="26" y="195"/>
                      <a:pt x="59" y="195"/>
                    </a:cubicBezTo>
                    <a:cubicBezTo>
                      <a:pt x="61" y="195"/>
                      <a:pt x="64" y="195"/>
                      <a:pt x="67" y="194"/>
                    </a:cubicBezTo>
                    <a:cubicBezTo>
                      <a:pt x="162" y="194"/>
                      <a:pt x="162" y="194"/>
                      <a:pt x="162" y="19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8" y="5"/>
                      <a:pt x="136" y="15"/>
                      <a:pt x="128" y="28"/>
                    </a:cubicBezTo>
                    <a:close/>
                    <a:moveTo>
                      <a:pt x="134" y="107"/>
                    </a:move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4" y="107"/>
                      <a:pt x="134" y="107"/>
                      <a:pt x="134" y="107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Freeform 8">
                <a:extLst>
                  <a:ext uri="{FF2B5EF4-FFF2-40B4-BE49-F238E27FC236}">
                    <a16:creationId xmlns:a16="http://schemas.microsoft.com/office/drawing/2014/main" id="{F0B44543-9839-40D6-AEF9-CA3B56AAE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438" y="2184398"/>
                <a:ext cx="582613" cy="749300"/>
              </a:xfrm>
              <a:custGeom>
                <a:avLst/>
                <a:gdLst/>
                <a:ahLst/>
                <a:cxnLst>
                  <a:cxn ang="0">
                    <a:pos x="90" y="65"/>
                  </a:cxn>
                  <a:cxn ang="0">
                    <a:pos x="23" y="0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0" y="198"/>
                  </a:cxn>
                  <a:cxn ang="0">
                    <a:pos x="1" y="198"/>
                  </a:cxn>
                  <a:cxn ang="0">
                    <a:pos x="81" y="198"/>
                  </a:cxn>
                  <a:cxn ang="0">
                    <a:pos x="88" y="199"/>
                  </a:cxn>
                  <a:cxn ang="0">
                    <a:pos x="155" y="132"/>
                  </a:cxn>
                  <a:cxn ang="0">
                    <a:pos x="90" y="65"/>
                  </a:cxn>
                </a:cxnLst>
                <a:rect l="0" t="0" r="r" b="b"/>
                <a:pathLst>
                  <a:path w="155" h="199">
                    <a:moveTo>
                      <a:pt x="90" y="65"/>
                    </a:moveTo>
                    <a:cubicBezTo>
                      <a:pt x="89" y="29"/>
                      <a:pt x="60" y="0"/>
                      <a:pt x="23" y="0"/>
                    </a:cubicBezTo>
                    <a:cubicBezTo>
                      <a:pt x="15" y="0"/>
                      <a:pt x="8" y="1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1" y="198"/>
                      <a:pt x="1" y="198"/>
                      <a:pt x="1" y="198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83" y="199"/>
                      <a:pt x="85" y="199"/>
                      <a:pt x="88" y="199"/>
                    </a:cubicBezTo>
                    <a:cubicBezTo>
                      <a:pt x="125" y="199"/>
                      <a:pt x="155" y="169"/>
                      <a:pt x="155" y="132"/>
                    </a:cubicBezTo>
                    <a:cubicBezTo>
                      <a:pt x="155" y="95"/>
                      <a:pt x="126" y="66"/>
                      <a:pt x="90" y="65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E7F775FD-80AC-47EA-890F-BA37AA614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131" y="2480502"/>
              <a:ext cx="352805" cy="339694"/>
            </a:xfrm>
            <a:custGeom>
              <a:avLst/>
              <a:gdLst/>
              <a:ahLst/>
              <a:cxnLst>
                <a:cxn ang="0">
                  <a:pos x="55" y="55"/>
                </a:cxn>
                <a:cxn ang="0">
                  <a:pos x="39" y="55"/>
                </a:cxn>
                <a:cxn ang="0">
                  <a:pos x="30" y="64"/>
                </a:cxn>
                <a:cxn ang="0">
                  <a:pos x="21" y="55"/>
                </a:cxn>
                <a:cxn ang="0">
                  <a:pos x="5" y="55"/>
                </a:cxn>
                <a:cxn ang="0">
                  <a:pos x="0" y="50"/>
                </a:cxn>
                <a:cxn ang="0">
                  <a:pos x="11" y="20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30" y="0"/>
                </a:cxn>
                <a:cxn ang="0">
                  <a:pos x="33" y="3"/>
                </a:cxn>
                <a:cxn ang="0">
                  <a:pos x="33" y="5"/>
                </a:cxn>
                <a:cxn ang="0">
                  <a:pos x="48" y="20"/>
                </a:cxn>
                <a:cxn ang="0">
                  <a:pos x="59" y="50"/>
                </a:cxn>
                <a:cxn ang="0">
                  <a:pos x="55" y="55"/>
                </a:cxn>
                <a:cxn ang="0">
                  <a:pos x="30" y="60"/>
                </a:cxn>
                <a:cxn ang="0">
                  <a:pos x="25" y="55"/>
                </a:cxn>
                <a:cxn ang="0">
                  <a:pos x="24" y="54"/>
                </a:cxn>
                <a:cxn ang="0">
                  <a:pos x="23" y="55"/>
                </a:cxn>
                <a:cxn ang="0">
                  <a:pos x="30" y="61"/>
                </a:cxn>
                <a:cxn ang="0">
                  <a:pos x="30" y="60"/>
                </a:cxn>
                <a:cxn ang="0">
                  <a:pos x="30" y="60"/>
                </a:cxn>
              </a:cxnLst>
              <a:rect l="0" t="0" r="r" b="b"/>
              <a:pathLst>
                <a:path w="59" h="64">
                  <a:moveTo>
                    <a:pt x="55" y="55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9" y="60"/>
                    <a:pt x="35" y="64"/>
                    <a:pt x="30" y="64"/>
                  </a:cubicBezTo>
                  <a:cubicBezTo>
                    <a:pt x="25" y="64"/>
                    <a:pt x="21" y="60"/>
                    <a:pt x="21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50"/>
                  </a:cubicBezTo>
                  <a:cubicBezTo>
                    <a:pt x="5" y="46"/>
                    <a:pt x="11" y="38"/>
                    <a:pt x="11" y="20"/>
                  </a:cubicBezTo>
                  <a:cubicBezTo>
                    <a:pt x="11" y="13"/>
                    <a:pt x="17" y="6"/>
                    <a:pt x="27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1"/>
                    <a:pt x="28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4"/>
                    <a:pt x="33" y="4"/>
                    <a:pt x="33" y="5"/>
                  </a:cubicBezTo>
                  <a:cubicBezTo>
                    <a:pt x="42" y="6"/>
                    <a:pt x="48" y="13"/>
                    <a:pt x="48" y="20"/>
                  </a:cubicBezTo>
                  <a:cubicBezTo>
                    <a:pt x="48" y="38"/>
                    <a:pt x="54" y="46"/>
                    <a:pt x="59" y="50"/>
                  </a:cubicBezTo>
                  <a:cubicBezTo>
                    <a:pt x="59" y="53"/>
                    <a:pt x="57" y="55"/>
                    <a:pt x="55" y="55"/>
                  </a:cubicBezTo>
                  <a:close/>
                  <a:moveTo>
                    <a:pt x="30" y="60"/>
                  </a:moveTo>
                  <a:cubicBezTo>
                    <a:pt x="27" y="60"/>
                    <a:pt x="25" y="57"/>
                    <a:pt x="25" y="55"/>
                  </a:cubicBezTo>
                  <a:cubicBezTo>
                    <a:pt x="25" y="54"/>
                    <a:pt x="24" y="54"/>
                    <a:pt x="24" y="54"/>
                  </a:cubicBezTo>
                  <a:cubicBezTo>
                    <a:pt x="24" y="54"/>
                    <a:pt x="23" y="54"/>
                    <a:pt x="23" y="55"/>
                  </a:cubicBezTo>
                  <a:cubicBezTo>
                    <a:pt x="23" y="58"/>
                    <a:pt x="26" y="61"/>
                    <a:pt x="30" y="61"/>
                  </a:cubicBezTo>
                  <a:cubicBezTo>
                    <a:pt x="30" y="61"/>
                    <a:pt x="30" y="61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2C2FC0BC-30D5-4B8E-9184-2FF508046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6448" y="2529759"/>
              <a:ext cx="380974" cy="299456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7" y="57"/>
                </a:cxn>
                <a:cxn ang="0">
                  <a:pos x="6" y="58"/>
                </a:cxn>
                <a:cxn ang="0">
                  <a:pos x="4" y="58"/>
                </a:cxn>
                <a:cxn ang="0">
                  <a:pos x="2" y="57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10" y="4"/>
                </a:cxn>
                <a:cxn ang="0">
                  <a:pos x="7" y="9"/>
                </a:cxn>
                <a:cxn ang="0">
                  <a:pos x="65" y="36"/>
                </a:cxn>
                <a:cxn ang="0">
                  <a:pos x="63" y="38"/>
                </a:cxn>
                <a:cxn ang="0">
                  <a:pos x="49" y="43"/>
                </a:cxn>
                <a:cxn ang="0">
                  <a:pos x="31" y="37"/>
                </a:cxn>
                <a:cxn ang="0">
                  <a:pos x="13" y="43"/>
                </a:cxn>
                <a:cxn ang="0">
                  <a:pos x="12" y="43"/>
                </a:cxn>
                <a:cxn ang="0">
                  <a:pos x="10" y="41"/>
                </a:cxn>
                <a:cxn ang="0">
                  <a:pos x="10" y="13"/>
                </a:cxn>
                <a:cxn ang="0">
                  <a:pos x="11" y="11"/>
                </a:cxn>
                <a:cxn ang="0">
                  <a:pos x="14" y="9"/>
                </a:cxn>
                <a:cxn ang="0">
                  <a:pos x="30" y="4"/>
                </a:cxn>
                <a:cxn ang="0">
                  <a:pos x="46" y="9"/>
                </a:cxn>
                <a:cxn ang="0">
                  <a:pos x="49" y="10"/>
                </a:cxn>
                <a:cxn ang="0">
                  <a:pos x="63" y="4"/>
                </a:cxn>
                <a:cxn ang="0">
                  <a:pos x="65" y="7"/>
                </a:cxn>
                <a:cxn ang="0">
                  <a:pos x="65" y="36"/>
                </a:cxn>
              </a:cxnLst>
              <a:rect l="0" t="0" r="r" b="b"/>
              <a:pathLst>
                <a:path w="65" h="58">
                  <a:moveTo>
                    <a:pt x="7" y="9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8"/>
                    <a:pt x="6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8"/>
                    <a:pt x="2" y="57"/>
                    <a:pt x="2" y="5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6"/>
                    <a:pt x="9" y="8"/>
                    <a:pt x="7" y="9"/>
                  </a:cubicBezTo>
                  <a:close/>
                  <a:moveTo>
                    <a:pt x="65" y="36"/>
                  </a:moveTo>
                  <a:cubicBezTo>
                    <a:pt x="65" y="37"/>
                    <a:pt x="65" y="38"/>
                    <a:pt x="63" y="38"/>
                  </a:cubicBezTo>
                  <a:cubicBezTo>
                    <a:pt x="59" y="41"/>
                    <a:pt x="54" y="43"/>
                    <a:pt x="49" y="43"/>
                  </a:cubicBezTo>
                  <a:cubicBezTo>
                    <a:pt x="43" y="43"/>
                    <a:pt x="39" y="37"/>
                    <a:pt x="31" y="37"/>
                  </a:cubicBezTo>
                  <a:cubicBezTo>
                    <a:pt x="25" y="37"/>
                    <a:pt x="19" y="40"/>
                    <a:pt x="13" y="43"/>
                  </a:cubicBezTo>
                  <a:cubicBezTo>
                    <a:pt x="13" y="43"/>
                    <a:pt x="12" y="43"/>
                    <a:pt x="12" y="43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1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9" y="7"/>
                    <a:pt x="24" y="4"/>
                    <a:pt x="30" y="4"/>
                  </a:cubicBezTo>
                  <a:cubicBezTo>
                    <a:pt x="36" y="4"/>
                    <a:pt x="40" y="6"/>
                    <a:pt x="46" y="9"/>
                  </a:cubicBezTo>
                  <a:cubicBezTo>
                    <a:pt x="47" y="9"/>
                    <a:pt x="48" y="10"/>
                    <a:pt x="49" y="10"/>
                  </a:cubicBezTo>
                  <a:cubicBezTo>
                    <a:pt x="55" y="10"/>
                    <a:pt x="61" y="4"/>
                    <a:pt x="63" y="4"/>
                  </a:cubicBezTo>
                  <a:cubicBezTo>
                    <a:pt x="64" y="4"/>
                    <a:pt x="65" y="6"/>
                    <a:pt x="65" y="7"/>
                  </a:cubicBezTo>
                  <a:lnTo>
                    <a:pt x="65" y="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" name="Text Placeholder 3">
              <a:extLst>
                <a:ext uri="{FF2B5EF4-FFF2-40B4-BE49-F238E27FC236}">
                  <a16:creationId xmlns:a16="http://schemas.microsoft.com/office/drawing/2014/main" id="{2A4694C6-AEBE-41CE-81AF-4D6A192D949C}"/>
                </a:ext>
              </a:extLst>
            </p:cNvPr>
            <p:cNvSpPr txBox="1">
              <a:spLocks/>
            </p:cNvSpPr>
            <p:nvPr/>
          </p:nvSpPr>
          <p:spPr>
            <a:xfrm>
              <a:off x="8025677" y="1528177"/>
              <a:ext cx="904581" cy="47695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b="1">
                  <a:solidFill>
                    <a:srgbClr val="4472C4"/>
                  </a:solidFill>
                </a:rPr>
                <a:t>Pregnant Mother</a:t>
              </a:r>
            </a:p>
          </p:txBody>
        </p:sp>
        <p:sp>
          <p:nvSpPr>
            <p:cNvPr id="76" name="Text Placeholder 3">
              <a:extLst>
                <a:ext uri="{FF2B5EF4-FFF2-40B4-BE49-F238E27FC236}">
                  <a16:creationId xmlns:a16="http://schemas.microsoft.com/office/drawing/2014/main" id="{10E34E71-6958-44DE-B28E-6E490ADFB62D}"/>
                </a:ext>
              </a:extLst>
            </p:cNvPr>
            <p:cNvSpPr txBox="1">
              <a:spLocks/>
            </p:cNvSpPr>
            <p:nvPr/>
          </p:nvSpPr>
          <p:spPr>
            <a:xfrm>
              <a:off x="2337158" y="1220737"/>
              <a:ext cx="1491920" cy="47695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b="1">
                  <a:solidFill>
                    <a:srgbClr val="4472C4"/>
                  </a:solidFill>
                </a:rPr>
                <a:t>Indiana State Health Dept</a:t>
              </a:r>
            </a:p>
          </p:txBody>
        </p:sp>
        <p:sp>
          <p:nvSpPr>
            <p:cNvPr id="77" name="Text Placeholder 3">
              <a:extLst>
                <a:ext uri="{FF2B5EF4-FFF2-40B4-BE49-F238E27FC236}">
                  <a16:creationId xmlns:a16="http://schemas.microsoft.com/office/drawing/2014/main" id="{71BA6C82-87DE-470A-9144-DEE6DA6C2156}"/>
                </a:ext>
              </a:extLst>
            </p:cNvPr>
            <p:cNvSpPr txBox="1">
              <a:spLocks/>
            </p:cNvSpPr>
            <p:nvPr/>
          </p:nvSpPr>
          <p:spPr>
            <a:xfrm>
              <a:off x="6759411" y="517285"/>
              <a:ext cx="1110686" cy="47695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b="1">
                  <a:solidFill>
                    <a:srgbClr val="767171"/>
                  </a:solidFill>
                </a:rPr>
                <a:t>Healthcare Provider</a:t>
              </a:r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E8DF95F1-CE63-424E-BA03-C5D995F62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34310" y="866499"/>
              <a:ext cx="611223" cy="611223"/>
            </a:xfrm>
            <a:prstGeom prst="rect">
              <a:avLst/>
            </a:prstGeom>
          </p:spPr>
        </p:pic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DD88B250-4D88-4F40-A6C2-17DB5D51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7643" y="1224440"/>
              <a:ext cx="446906" cy="446906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CBB820DD-4237-4DC1-8ED1-163B15BEF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912" y="1416906"/>
              <a:ext cx="561579" cy="561579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162B70-7F0D-4D94-94BC-4EC7F082F25A}"/>
              </a:ext>
            </a:extLst>
          </p:cNvPr>
          <p:cNvGrpSpPr/>
          <p:nvPr/>
        </p:nvGrpSpPr>
        <p:grpSpPr>
          <a:xfrm>
            <a:off x="3497692" y="4326692"/>
            <a:ext cx="4843711" cy="2428835"/>
            <a:chOff x="3445620" y="3429000"/>
            <a:chExt cx="5702613" cy="2851936"/>
          </a:xfrm>
        </p:grpSpPr>
        <p:sp>
          <p:nvSpPr>
            <p:cNvPr id="92" name="Bent Arrow 13">
              <a:extLst>
                <a:ext uri="{FF2B5EF4-FFF2-40B4-BE49-F238E27FC236}">
                  <a16:creationId xmlns:a16="http://schemas.microsoft.com/office/drawing/2014/main" id="{42EFD2F9-F62D-4D23-94D0-A0ED15868A2F}"/>
                </a:ext>
              </a:extLst>
            </p:cNvPr>
            <p:cNvSpPr/>
            <p:nvPr/>
          </p:nvSpPr>
          <p:spPr>
            <a:xfrm rot="10800000" flipH="1" flipV="1">
              <a:off x="4818412" y="4043925"/>
              <a:ext cx="1330616" cy="356209"/>
            </a:xfrm>
            <a:prstGeom prst="bentArrow">
              <a:avLst>
                <a:gd name="adj1" fmla="val 17673"/>
                <a:gd name="adj2" fmla="val 3577"/>
                <a:gd name="adj3" fmla="val 0"/>
                <a:gd name="adj4" fmla="val 70302"/>
              </a:avLst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grpSp>
          <p:nvGrpSpPr>
            <p:cNvPr id="93" name="Group 9">
              <a:extLst>
                <a:ext uri="{FF2B5EF4-FFF2-40B4-BE49-F238E27FC236}">
                  <a16:creationId xmlns:a16="http://schemas.microsoft.com/office/drawing/2014/main" id="{9431EA1E-76BE-4EC6-8701-69308F6C6A1B}"/>
                </a:ext>
              </a:extLst>
            </p:cNvPr>
            <p:cNvGrpSpPr/>
            <p:nvPr/>
          </p:nvGrpSpPr>
          <p:grpSpPr>
            <a:xfrm flipH="1" flipV="1">
              <a:off x="6389998" y="3429000"/>
              <a:ext cx="795242" cy="2157421"/>
              <a:chOff x="2152507" y="1411974"/>
              <a:chExt cx="1739158" cy="3516910"/>
            </a:xfrm>
            <a:solidFill>
              <a:srgbClr val="633247"/>
            </a:solidFill>
          </p:grpSpPr>
          <p:sp>
            <p:nvSpPr>
              <p:cNvPr id="114" name="Bent Arrow 10">
                <a:extLst>
                  <a:ext uri="{FF2B5EF4-FFF2-40B4-BE49-F238E27FC236}">
                    <a16:creationId xmlns:a16="http://schemas.microsoft.com/office/drawing/2014/main" id="{978B0029-469A-40B3-BA6F-8378EA734ADF}"/>
                  </a:ext>
                </a:extLst>
              </p:cNvPr>
              <p:cNvSpPr/>
              <p:nvPr/>
            </p:nvSpPr>
            <p:spPr>
              <a:xfrm rot="16200000">
                <a:off x="1677486" y="1886995"/>
                <a:ext cx="1819621" cy="869579"/>
              </a:xfrm>
              <a:prstGeom prst="bentArrow">
                <a:avLst>
                  <a:gd name="adj1" fmla="val 17673"/>
                  <a:gd name="adj2" fmla="val 10250"/>
                  <a:gd name="adj3" fmla="val 0"/>
                  <a:gd name="adj4" fmla="val 70302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</a:endParaRPr>
              </a:p>
            </p:txBody>
          </p:sp>
          <p:sp>
            <p:nvSpPr>
              <p:cNvPr id="115" name="Bent Arrow 11">
                <a:extLst>
                  <a:ext uri="{FF2B5EF4-FFF2-40B4-BE49-F238E27FC236}">
                    <a16:creationId xmlns:a16="http://schemas.microsoft.com/office/drawing/2014/main" id="{22EDAE16-D0DA-4306-AAC6-74C29E561919}"/>
                  </a:ext>
                </a:extLst>
              </p:cNvPr>
              <p:cNvSpPr/>
              <p:nvPr/>
            </p:nvSpPr>
            <p:spPr>
              <a:xfrm rot="5400000">
                <a:off x="2547066" y="3584284"/>
                <a:ext cx="1819620" cy="869579"/>
              </a:xfrm>
              <a:prstGeom prst="bentArrow">
                <a:avLst>
                  <a:gd name="adj1" fmla="val 17673"/>
                  <a:gd name="adj2" fmla="val 10250"/>
                  <a:gd name="adj3" fmla="val 0"/>
                  <a:gd name="adj4" fmla="val 70302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</a:endParaRPr>
              </a:p>
            </p:txBody>
          </p:sp>
        </p:grpSp>
        <p:grpSp>
          <p:nvGrpSpPr>
            <p:cNvPr id="94" name="Group 8">
              <a:extLst>
                <a:ext uri="{FF2B5EF4-FFF2-40B4-BE49-F238E27FC236}">
                  <a16:creationId xmlns:a16="http://schemas.microsoft.com/office/drawing/2014/main" id="{C15FC92D-58C8-45A3-8244-5CFDDC5CD39A}"/>
                </a:ext>
              </a:extLst>
            </p:cNvPr>
            <p:cNvGrpSpPr/>
            <p:nvPr/>
          </p:nvGrpSpPr>
          <p:grpSpPr>
            <a:xfrm flipV="1">
              <a:off x="5155572" y="3429000"/>
              <a:ext cx="795241" cy="2158668"/>
              <a:chOff x="2152508" y="1409938"/>
              <a:chExt cx="1739157" cy="3518946"/>
            </a:xfrm>
            <a:solidFill>
              <a:srgbClr val="237DB9"/>
            </a:solidFill>
          </p:grpSpPr>
          <p:sp>
            <p:nvSpPr>
              <p:cNvPr id="112" name="Bent Arrow 4">
                <a:extLst>
                  <a:ext uri="{FF2B5EF4-FFF2-40B4-BE49-F238E27FC236}">
                    <a16:creationId xmlns:a16="http://schemas.microsoft.com/office/drawing/2014/main" id="{4FFF9A4B-0B55-4614-AC3A-10AD5CF0B73A}"/>
                  </a:ext>
                </a:extLst>
              </p:cNvPr>
              <p:cNvSpPr/>
              <p:nvPr/>
            </p:nvSpPr>
            <p:spPr>
              <a:xfrm rot="16200000">
                <a:off x="1677487" y="1884959"/>
                <a:ext cx="1819622" cy="869579"/>
              </a:xfrm>
              <a:prstGeom prst="bentArrow">
                <a:avLst>
                  <a:gd name="adj1" fmla="val 17673"/>
                  <a:gd name="adj2" fmla="val 10250"/>
                  <a:gd name="adj3" fmla="val 0"/>
                  <a:gd name="adj4" fmla="val 70302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</a:endParaRPr>
              </a:p>
            </p:txBody>
          </p:sp>
          <p:sp>
            <p:nvSpPr>
              <p:cNvPr id="113" name="Bent Arrow 7">
                <a:extLst>
                  <a:ext uri="{FF2B5EF4-FFF2-40B4-BE49-F238E27FC236}">
                    <a16:creationId xmlns:a16="http://schemas.microsoft.com/office/drawing/2014/main" id="{235FD0D5-CF6C-479A-BE4D-0C7BCCC78D7F}"/>
                  </a:ext>
                </a:extLst>
              </p:cNvPr>
              <p:cNvSpPr/>
              <p:nvPr/>
            </p:nvSpPr>
            <p:spPr>
              <a:xfrm rot="5400000">
                <a:off x="2547066" y="3584284"/>
                <a:ext cx="1819620" cy="869579"/>
              </a:xfrm>
              <a:prstGeom prst="bentArrow">
                <a:avLst>
                  <a:gd name="adj1" fmla="val 17673"/>
                  <a:gd name="adj2" fmla="val 10250"/>
                  <a:gd name="adj3" fmla="val 0"/>
                  <a:gd name="adj4" fmla="val 70302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16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</a:endParaRPr>
              </a:p>
            </p:txBody>
          </p:sp>
        </p:grpSp>
        <p:sp>
          <p:nvSpPr>
            <p:cNvPr id="95" name="Bent Arrow 14">
              <a:extLst>
                <a:ext uri="{FF2B5EF4-FFF2-40B4-BE49-F238E27FC236}">
                  <a16:creationId xmlns:a16="http://schemas.microsoft.com/office/drawing/2014/main" id="{20765BA7-744A-4B73-A4E9-0F77933AEDF9}"/>
                </a:ext>
              </a:extLst>
            </p:cNvPr>
            <p:cNvSpPr/>
            <p:nvPr/>
          </p:nvSpPr>
          <p:spPr>
            <a:xfrm rot="10800000" flipV="1">
              <a:off x="6149029" y="3782424"/>
              <a:ext cx="1424903" cy="533437"/>
            </a:xfrm>
            <a:prstGeom prst="bentArrow">
              <a:avLst>
                <a:gd name="adj1" fmla="val 17673"/>
                <a:gd name="adj2" fmla="val 3577"/>
                <a:gd name="adj3" fmla="val 0"/>
                <a:gd name="adj4" fmla="val 70302"/>
              </a:avLst>
            </a:prstGeom>
            <a:solidFill>
              <a:srgbClr val="F19B1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4B1CB4A-62BE-47A7-9611-1E0A4C9E39D9}"/>
                </a:ext>
              </a:extLst>
            </p:cNvPr>
            <p:cNvSpPr/>
            <p:nvPr/>
          </p:nvSpPr>
          <p:spPr>
            <a:xfrm>
              <a:off x="6752037" y="5277631"/>
              <a:ext cx="756348" cy="810842"/>
            </a:xfrm>
            <a:prstGeom prst="ellipse">
              <a:avLst/>
            </a:prstGeom>
            <a:solidFill>
              <a:srgbClr val="633247"/>
            </a:solidFill>
            <a:ln w="38100" cap="flat" cmpd="sng" algn="ctr">
              <a:noFill/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9BB955">
                    <a:lumMod val="75000"/>
                  </a:srgbClr>
                </a:solidFill>
                <a:effectLst/>
                <a:uLnTx/>
                <a:uFillTx/>
                <a:latin typeface="FontAwesome" pitchFamily="2" charset="0"/>
                <a:ea typeface="+mn-ea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13DF69A-E1FB-4BCE-9A29-14AE604E5D75}"/>
                </a:ext>
              </a:extLst>
            </p:cNvPr>
            <p:cNvSpPr/>
            <p:nvPr/>
          </p:nvSpPr>
          <p:spPr>
            <a:xfrm>
              <a:off x="4807163" y="5379690"/>
              <a:ext cx="803404" cy="861290"/>
            </a:xfrm>
            <a:prstGeom prst="ellipse">
              <a:avLst/>
            </a:prstGeom>
            <a:solidFill>
              <a:srgbClr val="237DB9"/>
            </a:solidFill>
            <a:ln w="38100" cap="flat" cmpd="sng" algn="ctr">
              <a:noFill/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9BB955">
                    <a:lumMod val="75000"/>
                  </a:srgbClr>
                </a:solidFill>
                <a:effectLst/>
                <a:uLnTx/>
                <a:uFillTx/>
                <a:latin typeface="FontAwesome" pitchFamily="2" charset="0"/>
                <a:ea typeface="+mn-ea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1F9D279-680C-4733-ABB4-9773F5053DFB}"/>
                </a:ext>
              </a:extLst>
            </p:cNvPr>
            <p:cNvSpPr/>
            <p:nvPr/>
          </p:nvSpPr>
          <p:spPr>
            <a:xfrm>
              <a:off x="4558212" y="4315861"/>
              <a:ext cx="582316" cy="62427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 cap="flat" cmpd="sng" algn="ctr">
              <a:noFill/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9BB955">
                    <a:lumMod val="75000"/>
                  </a:srgbClr>
                </a:solidFill>
                <a:effectLst/>
                <a:uLnTx/>
                <a:uFillTx/>
                <a:latin typeface="FontAwesome" pitchFamily="2" charset="0"/>
                <a:ea typeface="+mn-ea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5861466-AC82-436B-9AB1-8CDFA65373F0}"/>
                </a:ext>
              </a:extLst>
            </p:cNvPr>
            <p:cNvSpPr/>
            <p:nvPr/>
          </p:nvSpPr>
          <p:spPr>
            <a:xfrm>
              <a:off x="7259357" y="4270539"/>
              <a:ext cx="582316" cy="624271"/>
            </a:xfrm>
            <a:prstGeom prst="ellipse">
              <a:avLst/>
            </a:prstGeom>
            <a:solidFill>
              <a:srgbClr val="F19B14"/>
            </a:solidFill>
            <a:ln w="38100" cap="flat" cmpd="sng" algn="ctr">
              <a:noFill/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9BB955">
                    <a:lumMod val="75000"/>
                  </a:srgbClr>
                </a:solidFill>
                <a:effectLst/>
                <a:uLnTx/>
                <a:uFillTx/>
                <a:latin typeface="FontAwesome" pitchFamily="2" charset="0"/>
                <a:ea typeface="+mn-ea"/>
              </a:endParaRPr>
            </a:p>
          </p:txBody>
        </p:sp>
        <p:sp>
          <p:nvSpPr>
            <p:cNvPr id="100" name="Text Placeholder 3">
              <a:extLst>
                <a:ext uri="{FF2B5EF4-FFF2-40B4-BE49-F238E27FC236}">
                  <a16:creationId xmlns:a16="http://schemas.microsoft.com/office/drawing/2014/main" id="{F98DC04E-7F58-46C2-8F9D-9C02A179497A}"/>
                </a:ext>
              </a:extLst>
            </p:cNvPr>
            <p:cNvSpPr txBox="1">
              <a:spLocks/>
            </p:cNvSpPr>
            <p:nvPr/>
          </p:nvSpPr>
          <p:spPr>
            <a:xfrm>
              <a:off x="7915790" y="4340085"/>
              <a:ext cx="1232443" cy="50594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b="1">
                  <a:solidFill>
                    <a:srgbClr val="F19B14"/>
                  </a:solidFill>
                </a:rPr>
                <a:t>Mother health</a:t>
              </a:r>
            </a:p>
          </p:txBody>
        </p:sp>
        <p:sp>
          <p:nvSpPr>
            <p:cNvPr id="101" name="Text Placeholder 3">
              <a:extLst>
                <a:ext uri="{FF2B5EF4-FFF2-40B4-BE49-F238E27FC236}">
                  <a16:creationId xmlns:a16="http://schemas.microsoft.com/office/drawing/2014/main" id="{33764F0B-9EBE-4B76-8889-27280C3728D6}"/>
                </a:ext>
              </a:extLst>
            </p:cNvPr>
            <p:cNvSpPr txBox="1">
              <a:spLocks/>
            </p:cNvSpPr>
            <p:nvPr/>
          </p:nvSpPr>
          <p:spPr>
            <a:xfrm>
              <a:off x="5770853" y="5850049"/>
              <a:ext cx="756349" cy="4308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b="1">
                  <a:solidFill>
                    <a:srgbClr val="BE382C"/>
                  </a:solidFill>
                </a:rPr>
                <a:t>Critical County</a:t>
              </a:r>
            </a:p>
          </p:txBody>
        </p:sp>
        <p:sp>
          <p:nvSpPr>
            <p:cNvPr id="102" name="Text Placeholder 3">
              <a:extLst>
                <a:ext uri="{FF2B5EF4-FFF2-40B4-BE49-F238E27FC236}">
                  <a16:creationId xmlns:a16="http://schemas.microsoft.com/office/drawing/2014/main" id="{1CD8D44E-D999-4E94-A570-22B2C87DA0F2}"/>
                </a:ext>
              </a:extLst>
            </p:cNvPr>
            <p:cNvSpPr txBox="1">
              <a:spLocks/>
            </p:cNvSpPr>
            <p:nvPr/>
          </p:nvSpPr>
          <p:spPr>
            <a:xfrm>
              <a:off x="7573931" y="5613164"/>
              <a:ext cx="1392988" cy="25297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b="1">
                  <a:solidFill>
                    <a:srgbClr val="633247"/>
                  </a:solidFill>
                </a:rPr>
                <a:t>Baby health</a:t>
              </a:r>
            </a:p>
          </p:txBody>
        </p:sp>
        <p:sp>
          <p:nvSpPr>
            <p:cNvPr id="103" name="Text Placeholder 3">
              <a:extLst>
                <a:ext uri="{FF2B5EF4-FFF2-40B4-BE49-F238E27FC236}">
                  <a16:creationId xmlns:a16="http://schemas.microsoft.com/office/drawing/2014/main" id="{D500FC13-366F-45A3-BCB0-0E7B560337CF}"/>
                </a:ext>
              </a:extLst>
            </p:cNvPr>
            <p:cNvSpPr txBox="1">
              <a:spLocks/>
            </p:cNvSpPr>
            <p:nvPr/>
          </p:nvSpPr>
          <p:spPr>
            <a:xfrm>
              <a:off x="3737253" y="5590882"/>
              <a:ext cx="1059338" cy="4308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b="1">
                  <a:solidFill>
                    <a:srgbClr val="237DB9"/>
                  </a:solidFill>
                </a:rPr>
                <a:t>Resources available</a:t>
              </a:r>
            </a:p>
          </p:txBody>
        </p:sp>
        <p:sp>
          <p:nvSpPr>
            <p:cNvPr id="104" name="Text Placeholder 3">
              <a:extLst>
                <a:ext uri="{FF2B5EF4-FFF2-40B4-BE49-F238E27FC236}">
                  <a16:creationId xmlns:a16="http://schemas.microsoft.com/office/drawing/2014/main" id="{95F239B9-9105-4AA2-BB73-6A4E78EC0849}"/>
                </a:ext>
              </a:extLst>
            </p:cNvPr>
            <p:cNvSpPr txBox="1">
              <a:spLocks/>
            </p:cNvSpPr>
            <p:nvPr/>
          </p:nvSpPr>
          <p:spPr>
            <a:xfrm>
              <a:off x="3445620" y="4400135"/>
              <a:ext cx="1055219" cy="4308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b="1">
                  <a:solidFill>
                    <a:srgbClr val="649912"/>
                  </a:solidFill>
                </a:rPr>
                <a:t>Access to healthcare</a:t>
              </a:r>
            </a:p>
          </p:txBody>
        </p:sp>
        <p:sp>
          <p:nvSpPr>
            <p:cNvPr id="105" name="Up Arrow 5">
              <a:extLst>
                <a:ext uri="{FF2B5EF4-FFF2-40B4-BE49-F238E27FC236}">
                  <a16:creationId xmlns:a16="http://schemas.microsoft.com/office/drawing/2014/main" id="{1840CBB4-E857-4915-8C27-FC8E9444338C}"/>
                </a:ext>
              </a:extLst>
            </p:cNvPr>
            <p:cNvSpPr/>
            <p:nvPr/>
          </p:nvSpPr>
          <p:spPr>
            <a:xfrm flipV="1">
              <a:off x="6086628" y="3429000"/>
              <a:ext cx="136854" cy="1902289"/>
            </a:xfrm>
            <a:prstGeom prst="upArrow">
              <a:avLst>
                <a:gd name="adj1" fmla="val 53549"/>
                <a:gd name="adj2" fmla="val 0"/>
              </a:avLst>
            </a:prstGeom>
            <a:solidFill>
              <a:srgbClr val="BE382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7622949-FED3-4BF0-A435-1ACE4C282B40}"/>
                </a:ext>
              </a:extLst>
            </p:cNvPr>
            <p:cNvSpPr/>
            <p:nvPr/>
          </p:nvSpPr>
          <p:spPr>
            <a:xfrm>
              <a:off x="5620316" y="4629917"/>
              <a:ext cx="1063044" cy="1139635"/>
            </a:xfrm>
            <a:prstGeom prst="ellipse">
              <a:avLst/>
            </a:prstGeom>
            <a:solidFill>
              <a:srgbClr val="BE382C"/>
            </a:solidFill>
            <a:ln w="38100" cap="flat" cmpd="sng" algn="ctr">
              <a:noFill/>
              <a:prstDash val="sysDot"/>
            </a:ln>
            <a:effectLst/>
          </p:spPr>
          <p:txBody>
            <a:bodyPr tIns="0" bIns="91440"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9BB955">
                    <a:lumMod val="75000"/>
                  </a:srgbClr>
                </a:solidFill>
                <a:effectLst/>
                <a:uLnTx/>
                <a:uFillTx/>
                <a:latin typeface="FontAwesome" pitchFamily="2" charset="0"/>
                <a:ea typeface="+mn-ea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C33B1D0C-761C-4774-A86F-4C874337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8553" y="4388405"/>
              <a:ext cx="479181" cy="479181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21801DB2-184E-4106-A0A3-5B0D1BB7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51755" y="4380144"/>
              <a:ext cx="389862" cy="389862"/>
            </a:xfrm>
            <a:prstGeom prst="rect">
              <a:avLst/>
            </a:prstGeom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8CE5F593-F154-4171-A8B8-8624622C4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21906" y="5524208"/>
              <a:ext cx="573918" cy="573918"/>
            </a:xfrm>
            <a:prstGeom prst="rect">
              <a:avLst/>
            </a:prstGeom>
          </p:spPr>
        </p:pic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D51DD69F-E86F-4619-8207-A4766C563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88504" y="4762659"/>
              <a:ext cx="725658" cy="725657"/>
            </a:xfrm>
            <a:prstGeom prst="rect">
              <a:avLst/>
            </a:prstGeom>
          </p:spPr>
        </p:pic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DC658A43-C971-489B-8600-AB258D2D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48674" y="5392021"/>
              <a:ext cx="563074" cy="563074"/>
            </a:xfrm>
            <a:prstGeom prst="rect">
              <a:avLst/>
            </a:prstGeom>
          </p:spPr>
        </p:pic>
      </p:grpSp>
      <p:sp>
        <p:nvSpPr>
          <p:cNvPr id="116" name="Text Placeholder 53">
            <a:extLst>
              <a:ext uri="{FF2B5EF4-FFF2-40B4-BE49-F238E27FC236}">
                <a16:creationId xmlns:a16="http://schemas.microsoft.com/office/drawing/2014/main" id="{323A15BB-95BC-4674-8684-2B094D8A27FC}"/>
              </a:ext>
            </a:extLst>
          </p:cNvPr>
          <p:cNvSpPr txBox="1">
            <a:spLocks/>
          </p:cNvSpPr>
          <p:nvPr/>
        </p:nvSpPr>
        <p:spPr>
          <a:xfrm>
            <a:off x="3026839" y="4033996"/>
            <a:ext cx="5486400" cy="26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none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0958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1917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828754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438339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 marL="3047924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6pPr>
            <a:lvl7pPr marL="3657509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7pPr>
            <a:lvl8pPr marL="4267093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8pPr>
            <a:lvl9pPr marL="4876678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9pPr>
          </a:lstStyle>
          <a:p>
            <a:r>
              <a:rPr lang="en-IN">
                <a:solidFill>
                  <a:schemeClr val="bg1"/>
                </a:solidFill>
              </a:rPr>
              <a:t>R-Shiny App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E1E93AF-4D0A-4BD9-B3F7-2881FC73DF40}"/>
              </a:ext>
            </a:extLst>
          </p:cNvPr>
          <p:cNvSpPr txBox="1"/>
          <p:nvPr/>
        </p:nvSpPr>
        <p:spPr>
          <a:xfrm>
            <a:off x="344788" y="157853"/>
            <a:ext cx="622352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 dirty="0"/>
              <a:t>Symbiosis of R-Shiny app and OB-Navigator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75B9-6FC3-1040-81E4-E901F77AEDA9}"/>
              </a:ext>
            </a:extLst>
          </p:cNvPr>
          <p:cNvSpPr txBox="1"/>
          <p:nvPr/>
        </p:nvSpPr>
        <p:spPr>
          <a:xfrm>
            <a:off x="20650" y="6470845"/>
            <a:ext cx="398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18"/>
              </a:rPr>
              <a:t>https://www.in.gov/isdh/28233.htm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83392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7B1F1-A614-4958-B29A-C61EE72C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070C0"/>
          </a:solidFill>
        </p:spPr>
        <p:txBody>
          <a:bodyPr vert="horz" lIns="0" tIns="45720" rIns="0" bIns="45720" rtlCol="0" anchor="ctr"/>
          <a:lstStyle/>
          <a:p>
            <a:r>
              <a:rPr lang="en-US" b="1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06ADE-E65C-A845-897C-D3B2B1DBEF68}"/>
              </a:ext>
            </a:extLst>
          </p:cNvPr>
          <p:cNvSpPr txBox="1"/>
          <p:nvPr/>
        </p:nvSpPr>
        <p:spPr>
          <a:xfrm>
            <a:off x="142461" y="48454"/>
            <a:ext cx="419100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/>
              <a:t>R-Shiny App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3B02E84-6E7C-4B49-912C-91BEE1D0C77B}"/>
              </a:ext>
            </a:extLst>
          </p:cNvPr>
          <p:cNvSpPr txBox="1">
            <a:spLocks/>
          </p:cNvSpPr>
          <p:nvPr/>
        </p:nvSpPr>
        <p:spPr>
          <a:xfrm>
            <a:off x="11681423" y="6422486"/>
            <a:ext cx="367666" cy="365125"/>
          </a:xfrm>
          <a:prstGeom prst="flowChartConnector">
            <a:avLst/>
          </a:prstGeom>
          <a:solidFill>
            <a:srgbClr val="0070C0"/>
          </a:solidFill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BBE7F-C25D-9947-8DFD-09E906510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" y="794327"/>
            <a:ext cx="8193819" cy="5927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702D6D-9BF2-374B-AF94-8C32FA8BA295}"/>
              </a:ext>
            </a:extLst>
          </p:cNvPr>
          <p:cNvSpPr txBox="1"/>
          <p:nvPr/>
        </p:nvSpPr>
        <p:spPr>
          <a:xfrm>
            <a:off x="8563927" y="3105834"/>
            <a:ext cx="330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Infant mortality rate by year for each county</a:t>
            </a:r>
          </a:p>
        </p:txBody>
      </p:sp>
    </p:spTree>
    <p:extLst>
      <p:ext uri="{BB962C8B-B14F-4D97-AF65-F5344CB8AC3E}">
        <p14:creationId xmlns:p14="http://schemas.microsoft.com/office/powerpoint/2010/main" val="394896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65A5D-64B6-4057-A9C9-7D57F3C9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B1143-1503-483F-B42A-15B33075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2757A-3ABD-45E6-B48D-5E45D6DABAB8}"/>
              </a:ext>
            </a:extLst>
          </p:cNvPr>
          <p:cNvSpPr txBox="1"/>
          <p:nvPr/>
        </p:nvSpPr>
        <p:spPr>
          <a:xfrm>
            <a:off x="142461" y="48454"/>
            <a:ext cx="419100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/>
              <a:t>R-Shiny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B7289-161E-554F-9EB7-56E00D06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6096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3B7ED-BCE6-6143-A9A2-7C04A8ED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559A5-143C-5C42-A425-31ADBBC79AD9}"/>
              </a:ext>
            </a:extLst>
          </p:cNvPr>
          <p:cNvSpPr txBox="1"/>
          <p:nvPr/>
        </p:nvSpPr>
        <p:spPr>
          <a:xfrm>
            <a:off x="6629400" y="1457047"/>
            <a:ext cx="358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10 causes of infant mortality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BC382-55AE-E648-8CDA-50102245A0AC}"/>
              </a:ext>
            </a:extLst>
          </p:cNvPr>
          <p:cNvSpPr txBox="1"/>
          <p:nvPr/>
        </p:nvSpPr>
        <p:spPr>
          <a:xfrm>
            <a:off x="6629400" y="2672199"/>
            <a:ext cx="453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10 counties with OBGYN providers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AE866-B31C-AE4E-93AF-E275A7AE99BD}"/>
              </a:ext>
            </a:extLst>
          </p:cNvPr>
          <p:cNvSpPr txBox="1"/>
          <p:nvPr/>
        </p:nvSpPr>
        <p:spPr>
          <a:xfrm>
            <a:off x="781050" y="5143500"/>
            <a:ext cx="453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 of obese women by county</a:t>
            </a:r>
          </a:p>
        </p:txBody>
      </p:sp>
    </p:spTree>
    <p:extLst>
      <p:ext uri="{BB962C8B-B14F-4D97-AF65-F5344CB8AC3E}">
        <p14:creationId xmlns:p14="http://schemas.microsoft.com/office/powerpoint/2010/main" val="232743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0F89D-8C9F-8645-83FA-BF87BA9F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3573C1-6AF5-DC46-B19D-40DC90F6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B3659-A546-524E-ACD7-C5ABD449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285652" cy="3535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BE154-D4BC-B341-909F-DEB614B48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2" y="3535679"/>
            <a:ext cx="6096000" cy="3322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4F72AC-47A8-2A49-8F03-16E0CB9D4C87}"/>
              </a:ext>
            </a:extLst>
          </p:cNvPr>
          <p:cNvSpPr txBox="1"/>
          <p:nvPr/>
        </p:nvSpPr>
        <p:spPr>
          <a:xfrm>
            <a:off x="7008494" y="2721708"/>
            <a:ext cx="4573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probabilities of infant mortality with different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insights about variables that significantly lead to infant mortality</a:t>
            </a:r>
          </a:p>
        </p:txBody>
      </p:sp>
    </p:spTree>
    <p:extLst>
      <p:ext uri="{BB962C8B-B14F-4D97-AF65-F5344CB8AC3E}">
        <p14:creationId xmlns:p14="http://schemas.microsoft.com/office/powerpoint/2010/main" val="2669965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ABDF2C-9BD5-9E47-AE0B-E4F27C0483A2}"/>
              </a:ext>
            </a:extLst>
          </p:cNvPr>
          <p:cNvCxnSpPr>
            <a:cxnSpLocks/>
          </p:cNvCxnSpPr>
          <p:nvPr/>
        </p:nvCxnSpPr>
        <p:spPr>
          <a:xfrm>
            <a:off x="382714" y="3770351"/>
            <a:ext cx="11416571" cy="66399"/>
          </a:xfrm>
          <a:prstGeom prst="line">
            <a:avLst/>
          </a:prstGeom>
          <a:ln w="6350" cap="flat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7C75EB-B801-1542-A47E-5A3AB7B8A20F}"/>
              </a:ext>
            </a:extLst>
          </p:cNvPr>
          <p:cNvSpPr txBox="1"/>
          <p:nvPr/>
        </p:nvSpPr>
        <p:spPr>
          <a:xfrm>
            <a:off x="1064753" y="1452489"/>
            <a:ext cx="184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Challenge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08658C-F715-9447-8974-E84D253F12E8}"/>
              </a:ext>
            </a:extLst>
          </p:cNvPr>
          <p:cNvSpPr txBox="1"/>
          <p:nvPr/>
        </p:nvSpPr>
        <p:spPr>
          <a:xfrm>
            <a:off x="905405" y="5468172"/>
            <a:ext cx="184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E59D11-2C45-4346-8D1A-417933CBFF07}"/>
              </a:ext>
            </a:extLst>
          </p:cNvPr>
          <p:cNvSpPr txBox="1"/>
          <p:nvPr/>
        </p:nvSpPr>
        <p:spPr>
          <a:xfrm>
            <a:off x="1030107" y="3343952"/>
            <a:ext cx="184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Solution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3323B1-1034-A047-BA22-080F671CFE32}"/>
              </a:ext>
            </a:extLst>
          </p:cNvPr>
          <p:cNvSpPr txBox="1"/>
          <p:nvPr/>
        </p:nvSpPr>
        <p:spPr>
          <a:xfrm>
            <a:off x="3085449" y="1787161"/>
            <a:ext cx="942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>
                <a:solidFill>
                  <a:srgbClr val="4472C4"/>
                </a:solidFill>
              </a:rPr>
              <a:t>Awareness programs</a:t>
            </a:r>
            <a:r>
              <a:rPr lang="en-US"/>
              <a:t>:</a:t>
            </a:r>
          </a:p>
          <a:p>
            <a:r>
              <a:rPr lang="en-US"/>
              <a:t>     Implement with assistance of organizations, clubs or local groups of experts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>
                <a:solidFill>
                  <a:srgbClr val="4472C4"/>
                </a:solidFill>
              </a:rPr>
              <a:t>Free preliminary healthcare</a:t>
            </a:r>
            <a:r>
              <a:rPr lang="en-US"/>
              <a:t>:</a:t>
            </a:r>
          </a:p>
          <a:p>
            <a:r>
              <a:rPr lang="en-US"/>
              <a:t>     Using the help of donations, subsidies and charities provide the services to under-privileged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9B5D1B-3DFF-004B-A5F3-3A57033C1F78}"/>
              </a:ext>
            </a:extLst>
          </p:cNvPr>
          <p:cNvSpPr txBox="1"/>
          <p:nvPr/>
        </p:nvSpPr>
        <p:spPr>
          <a:xfrm>
            <a:off x="3085449" y="4325025"/>
            <a:ext cx="8296932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 </a:t>
            </a:r>
            <a:r>
              <a:rPr lang="en-US">
                <a:solidFill>
                  <a:srgbClr val="4472C4"/>
                </a:solidFill>
              </a:rPr>
              <a:t>Training to Staff and Healthcare Providers</a:t>
            </a:r>
            <a:r>
              <a:rPr lang="en-US"/>
              <a:t>:</a:t>
            </a:r>
          </a:p>
          <a:p>
            <a:r>
              <a:rPr lang="en-US"/>
              <a:t>     Training to staff will assist to build a better foundation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472C4"/>
                </a:solidFill>
              </a:rPr>
              <a:t>Build well-equipped hospitals </a:t>
            </a:r>
            <a:r>
              <a:rPr lang="en-US"/>
              <a:t>in regions lacking better healthcare</a:t>
            </a:r>
          </a:p>
          <a:p>
            <a:endParaRPr lang="en-US">
              <a:solidFill>
                <a:srgbClr val="4472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472C4"/>
                </a:solidFill>
              </a:rPr>
              <a:t>Built in system to identify problematic pregnancies:</a:t>
            </a:r>
          </a:p>
          <a:p>
            <a:r>
              <a:rPr lang="en-US"/>
              <a:t>     This would help to provide prenatal and postnatal care to lower the IMR rate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872FCE-3D8B-664C-9401-C2DD3BDE4FCA}"/>
              </a:ext>
            </a:extLst>
          </p:cNvPr>
          <p:cNvSpPr txBox="1"/>
          <p:nvPr/>
        </p:nvSpPr>
        <p:spPr>
          <a:xfrm>
            <a:off x="382714" y="1712618"/>
            <a:ext cx="2637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Short-term solutions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B3304-B9F8-CB4E-8A6C-4ADCC0F199D0}"/>
              </a:ext>
            </a:extLst>
          </p:cNvPr>
          <p:cNvSpPr txBox="1"/>
          <p:nvPr/>
        </p:nvSpPr>
        <p:spPr>
          <a:xfrm>
            <a:off x="1770639" y="528109"/>
            <a:ext cx="421574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>
                <a:cs typeface="Calibri" panose="020F0502020204030204" pitchFamily="34" charset="0"/>
              </a:rPr>
              <a:t>Plan of action: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53C20-288F-344E-9EF8-7B81B59B9095}"/>
              </a:ext>
            </a:extLst>
          </p:cNvPr>
          <p:cNvSpPr txBox="1"/>
          <p:nvPr/>
        </p:nvSpPr>
        <p:spPr>
          <a:xfrm>
            <a:off x="382714" y="4484128"/>
            <a:ext cx="2637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Long-term solutions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CB86B-1093-DF45-A3E0-18063D911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04" y="2312783"/>
            <a:ext cx="714375" cy="7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CF06E-43A8-D845-8990-FFD0A781C9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07" y="5161350"/>
            <a:ext cx="740532" cy="740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12E1F-E681-AA44-B2C6-2DCD91AD72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05" y="382229"/>
            <a:ext cx="682039" cy="682039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77069A22-D8E5-4296-B410-CEA9AB384D60}"/>
              </a:ext>
            </a:extLst>
          </p:cNvPr>
          <p:cNvSpPr txBox="1">
            <a:spLocks/>
          </p:cNvSpPr>
          <p:nvPr/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0070C0"/>
          </a:solidFill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5488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9">
            <a:extLst>
              <a:ext uri="{FF2B5EF4-FFF2-40B4-BE49-F238E27FC236}">
                <a16:creationId xmlns:a16="http://schemas.microsoft.com/office/drawing/2014/main" id="{C3A9A01D-849B-40B8-884A-00A5B6CD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367666" cy="365125"/>
          </a:xfrm>
          <a:solidFill>
            <a:srgbClr val="0070C0"/>
          </a:solidFill>
        </p:spPr>
        <p:txBody>
          <a:bodyPr vert="horz" lIns="0" tIns="45720" rIns="0" bIns="45720" rtlCol="0" anchor="ctr"/>
          <a:lstStyle/>
          <a:p>
            <a:r>
              <a:rPr lang="en-US" b="1"/>
              <a:t>11</a:t>
            </a:r>
          </a:p>
        </p:txBody>
      </p:sp>
      <p:grpSp>
        <p:nvGrpSpPr>
          <p:cNvPr id="12" name="Group 52">
            <a:extLst>
              <a:ext uri="{FF2B5EF4-FFF2-40B4-BE49-F238E27FC236}">
                <a16:creationId xmlns:a16="http://schemas.microsoft.com/office/drawing/2014/main" id="{39B79DB5-7163-4F2E-96C8-8D45F4AEB748}"/>
              </a:ext>
            </a:extLst>
          </p:cNvPr>
          <p:cNvGrpSpPr/>
          <p:nvPr/>
        </p:nvGrpSpPr>
        <p:grpSpPr>
          <a:xfrm>
            <a:off x="8886825" y="3707043"/>
            <a:ext cx="2547410" cy="2408154"/>
            <a:chOff x="3160713" y="1634350"/>
            <a:chExt cx="2825751" cy="275272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A0D4E5D-DE2C-47C2-A106-54CE0FC24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0713" y="1912162"/>
              <a:ext cx="1181100" cy="1243012"/>
            </a:xfrm>
            <a:custGeom>
              <a:avLst/>
              <a:gdLst/>
              <a:ahLst/>
              <a:cxnLst>
                <a:cxn ang="0">
                  <a:pos x="85" y="294"/>
                </a:cxn>
                <a:cxn ang="0">
                  <a:pos x="0" y="330"/>
                </a:cxn>
                <a:cxn ang="0">
                  <a:pos x="314" y="0"/>
                </a:cxn>
                <a:cxn ang="0">
                  <a:pos x="167" y="327"/>
                </a:cxn>
                <a:cxn ang="0">
                  <a:pos x="85" y="294"/>
                </a:cxn>
                <a:cxn ang="0">
                  <a:pos x="85" y="294"/>
                </a:cxn>
                <a:cxn ang="0">
                  <a:pos x="85" y="294"/>
                </a:cxn>
              </a:cxnLst>
              <a:rect l="0" t="0" r="r" b="b"/>
              <a:pathLst>
                <a:path w="314" h="330">
                  <a:moveTo>
                    <a:pt x="85" y="294"/>
                  </a:moveTo>
                  <a:cubicBezTo>
                    <a:pt x="52" y="294"/>
                    <a:pt x="21" y="307"/>
                    <a:pt x="0" y="330"/>
                  </a:cubicBezTo>
                  <a:cubicBezTo>
                    <a:pt x="19" y="162"/>
                    <a:pt x="149" y="27"/>
                    <a:pt x="314" y="0"/>
                  </a:cubicBezTo>
                  <a:cubicBezTo>
                    <a:pt x="176" y="99"/>
                    <a:pt x="167" y="274"/>
                    <a:pt x="167" y="327"/>
                  </a:cubicBezTo>
                  <a:cubicBezTo>
                    <a:pt x="146" y="306"/>
                    <a:pt x="116" y="294"/>
                    <a:pt x="85" y="294"/>
                  </a:cubicBezTo>
                  <a:close/>
                  <a:moveTo>
                    <a:pt x="85" y="294"/>
                  </a:moveTo>
                  <a:cubicBezTo>
                    <a:pt x="85" y="294"/>
                    <a:pt x="85" y="294"/>
                    <a:pt x="85" y="294"/>
                  </a:cubicBezTo>
                </a:path>
              </a:pathLst>
            </a:custGeom>
            <a:solidFill>
              <a:srgbClr val="4472C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7CA438D-DCB3-4530-9B73-5A6317E29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201" y="1916925"/>
              <a:ext cx="636588" cy="1238250"/>
            </a:xfrm>
            <a:custGeom>
              <a:avLst/>
              <a:gdLst/>
              <a:ahLst/>
              <a:cxnLst>
                <a:cxn ang="0">
                  <a:pos x="84" y="293"/>
                </a:cxn>
                <a:cxn ang="0">
                  <a:pos x="1" y="327"/>
                </a:cxn>
                <a:cxn ang="0">
                  <a:pos x="169" y="0"/>
                </a:cxn>
                <a:cxn ang="0">
                  <a:pos x="169" y="329"/>
                </a:cxn>
                <a:cxn ang="0">
                  <a:pos x="84" y="293"/>
                </a:cxn>
                <a:cxn ang="0">
                  <a:pos x="84" y="293"/>
                </a:cxn>
                <a:cxn ang="0">
                  <a:pos x="84" y="293"/>
                </a:cxn>
              </a:cxnLst>
              <a:rect l="0" t="0" r="r" b="b"/>
              <a:pathLst>
                <a:path w="169" h="329">
                  <a:moveTo>
                    <a:pt x="84" y="293"/>
                  </a:moveTo>
                  <a:cubicBezTo>
                    <a:pt x="52" y="293"/>
                    <a:pt x="22" y="306"/>
                    <a:pt x="1" y="327"/>
                  </a:cubicBezTo>
                  <a:cubicBezTo>
                    <a:pt x="0" y="276"/>
                    <a:pt x="8" y="87"/>
                    <a:pt x="169" y="0"/>
                  </a:cubicBezTo>
                  <a:cubicBezTo>
                    <a:pt x="169" y="329"/>
                    <a:pt x="169" y="329"/>
                    <a:pt x="169" y="329"/>
                  </a:cubicBezTo>
                  <a:cubicBezTo>
                    <a:pt x="147" y="306"/>
                    <a:pt x="117" y="293"/>
                    <a:pt x="84" y="293"/>
                  </a:cubicBezTo>
                  <a:close/>
                  <a:moveTo>
                    <a:pt x="84" y="293"/>
                  </a:moveTo>
                  <a:cubicBezTo>
                    <a:pt x="84" y="293"/>
                    <a:pt x="84" y="293"/>
                    <a:pt x="84" y="293"/>
                  </a:cubicBezTo>
                </a:path>
              </a:pathLst>
            </a:custGeom>
            <a:solidFill>
              <a:srgbClr val="7671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4CBB52F-8928-40E2-93B2-73F8C3A94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1213" y="1916925"/>
              <a:ext cx="635000" cy="1238250"/>
            </a:xfrm>
            <a:custGeom>
              <a:avLst/>
              <a:gdLst/>
              <a:ahLst/>
              <a:cxnLst>
                <a:cxn ang="0">
                  <a:pos x="85" y="293"/>
                </a:cxn>
                <a:cxn ang="0">
                  <a:pos x="0" y="329"/>
                </a:cxn>
                <a:cxn ang="0">
                  <a:pos x="0" y="0"/>
                </a:cxn>
                <a:cxn ang="0">
                  <a:pos x="168" y="327"/>
                </a:cxn>
                <a:cxn ang="0">
                  <a:pos x="85" y="293"/>
                </a:cxn>
                <a:cxn ang="0">
                  <a:pos x="85" y="293"/>
                </a:cxn>
                <a:cxn ang="0">
                  <a:pos x="85" y="293"/>
                </a:cxn>
              </a:cxnLst>
              <a:rect l="0" t="0" r="r" b="b"/>
              <a:pathLst>
                <a:path w="169" h="329">
                  <a:moveTo>
                    <a:pt x="85" y="293"/>
                  </a:moveTo>
                  <a:cubicBezTo>
                    <a:pt x="52" y="293"/>
                    <a:pt x="22" y="306"/>
                    <a:pt x="0" y="3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1" y="87"/>
                    <a:pt x="169" y="276"/>
                    <a:pt x="168" y="327"/>
                  </a:cubicBezTo>
                  <a:cubicBezTo>
                    <a:pt x="146" y="306"/>
                    <a:pt x="116" y="293"/>
                    <a:pt x="85" y="293"/>
                  </a:cubicBezTo>
                  <a:close/>
                  <a:moveTo>
                    <a:pt x="85" y="293"/>
                  </a:moveTo>
                  <a:cubicBezTo>
                    <a:pt x="85" y="293"/>
                    <a:pt x="85" y="293"/>
                    <a:pt x="85" y="293"/>
                  </a:cubicBezTo>
                </a:path>
              </a:pathLst>
            </a:custGeom>
            <a:solidFill>
              <a:srgbClr val="4472C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E16EDFB-ABC1-4BCC-83A7-3A24F9E962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426" y="1912162"/>
              <a:ext cx="1189038" cy="1250950"/>
            </a:xfrm>
            <a:custGeom>
              <a:avLst/>
              <a:gdLst/>
              <a:ahLst/>
              <a:cxnLst>
                <a:cxn ang="0">
                  <a:pos x="229" y="294"/>
                </a:cxn>
                <a:cxn ang="0">
                  <a:pos x="147" y="327"/>
                </a:cxn>
                <a:cxn ang="0">
                  <a:pos x="0" y="0"/>
                </a:cxn>
                <a:cxn ang="0">
                  <a:pos x="316" y="332"/>
                </a:cxn>
                <a:cxn ang="0">
                  <a:pos x="229" y="294"/>
                </a:cxn>
                <a:cxn ang="0">
                  <a:pos x="229" y="294"/>
                </a:cxn>
                <a:cxn ang="0">
                  <a:pos x="229" y="294"/>
                </a:cxn>
              </a:cxnLst>
              <a:rect l="0" t="0" r="r" b="b"/>
              <a:pathLst>
                <a:path w="316" h="332">
                  <a:moveTo>
                    <a:pt x="229" y="294"/>
                  </a:moveTo>
                  <a:cubicBezTo>
                    <a:pt x="198" y="294"/>
                    <a:pt x="169" y="306"/>
                    <a:pt x="147" y="327"/>
                  </a:cubicBezTo>
                  <a:cubicBezTo>
                    <a:pt x="148" y="274"/>
                    <a:pt x="138" y="99"/>
                    <a:pt x="0" y="0"/>
                  </a:cubicBezTo>
                  <a:cubicBezTo>
                    <a:pt x="167" y="26"/>
                    <a:pt x="298" y="162"/>
                    <a:pt x="316" y="332"/>
                  </a:cubicBezTo>
                  <a:cubicBezTo>
                    <a:pt x="295" y="308"/>
                    <a:pt x="263" y="294"/>
                    <a:pt x="229" y="294"/>
                  </a:cubicBezTo>
                  <a:close/>
                  <a:moveTo>
                    <a:pt x="229" y="294"/>
                  </a:moveTo>
                  <a:cubicBezTo>
                    <a:pt x="229" y="294"/>
                    <a:pt x="229" y="294"/>
                    <a:pt x="229" y="294"/>
                  </a:cubicBezTo>
                </a:path>
              </a:pathLst>
            </a:custGeom>
            <a:solidFill>
              <a:srgbClr val="7671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B434117-0F1F-4D8B-9A22-12347F998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3336150"/>
              <a:ext cx="493713" cy="1050925"/>
            </a:xfrm>
            <a:custGeom>
              <a:avLst/>
              <a:gdLst/>
              <a:ahLst/>
              <a:cxnLst>
                <a:cxn ang="0">
                  <a:pos x="13" y="7"/>
                </a:cxn>
                <a:cxn ang="0">
                  <a:pos x="0" y="0"/>
                </a:cxn>
                <a:cxn ang="0">
                  <a:pos x="0" y="214"/>
                </a:cxn>
                <a:cxn ang="0">
                  <a:pos x="2" y="219"/>
                </a:cxn>
                <a:cxn ang="0">
                  <a:pos x="66" y="279"/>
                </a:cxn>
                <a:cxn ang="0">
                  <a:pos x="131" y="214"/>
                </a:cxn>
                <a:cxn ang="0">
                  <a:pos x="118" y="201"/>
                </a:cxn>
                <a:cxn ang="0">
                  <a:pos x="105" y="214"/>
                </a:cxn>
                <a:cxn ang="0">
                  <a:pos x="66" y="253"/>
                </a:cxn>
                <a:cxn ang="0">
                  <a:pos x="27" y="214"/>
                </a:cxn>
                <a:cxn ang="0">
                  <a:pos x="26" y="211"/>
                </a:cxn>
                <a:cxn ang="0">
                  <a:pos x="26" y="0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3" y="7"/>
                </a:cxn>
              </a:cxnLst>
              <a:rect l="0" t="0" r="r" b="b"/>
              <a:pathLst>
                <a:path w="131" h="279">
                  <a:moveTo>
                    <a:pt x="13" y="7"/>
                  </a:moveTo>
                  <a:cubicBezTo>
                    <a:pt x="8" y="7"/>
                    <a:pt x="3" y="4"/>
                    <a:pt x="0" y="0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6"/>
                    <a:pt x="1" y="218"/>
                    <a:pt x="2" y="219"/>
                  </a:cubicBezTo>
                  <a:cubicBezTo>
                    <a:pt x="4" y="253"/>
                    <a:pt x="32" y="279"/>
                    <a:pt x="66" y="279"/>
                  </a:cubicBezTo>
                  <a:cubicBezTo>
                    <a:pt x="102" y="279"/>
                    <a:pt x="131" y="250"/>
                    <a:pt x="131" y="214"/>
                  </a:cubicBezTo>
                  <a:cubicBezTo>
                    <a:pt x="131" y="207"/>
                    <a:pt x="126" y="201"/>
                    <a:pt x="118" y="201"/>
                  </a:cubicBezTo>
                  <a:cubicBezTo>
                    <a:pt x="111" y="201"/>
                    <a:pt x="105" y="207"/>
                    <a:pt x="105" y="214"/>
                  </a:cubicBezTo>
                  <a:cubicBezTo>
                    <a:pt x="105" y="236"/>
                    <a:pt x="88" y="253"/>
                    <a:pt x="66" y="253"/>
                  </a:cubicBezTo>
                  <a:cubicBezTo>
                    <a:pt x="45" y="253"/>
                    <a:pt x="27" y="236"/>
                    <a:pt x="27" y="214"/>
                  </a:cubicBezTo>
                  <a:cubicBezTo>
                    <a:pt x="27" y="213"/>
                    <a:pt x="27" y="212"/>
                    <a:pt x="26" y="2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4"/>
                    <a:pt x="19" y="7"/>
                    <a:pt x="13" y="7"/>
                  </a:cubicBezTo>
                  <a:close/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4A9E82D0-F198-4080-A9F5-15D7893B8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788" y="1634350"/>
              <a:ext cx="98425" cy="198437"/>
            </a:xfrm>
            <a:custGeom>
              <a:avLst/>
              <a:gdLst/>
              <a:ahLst/>
              <a:cxnLst>
                <a:cxn ang="0">
                  <a:pos x="26" y="52"/>
                </a:cxn>
                <a:cxn ang="0">
                  <a:pos x="26" y="13"/>
                </a:cxn>
                <a:cxn ang="0">
                  <a:pos x="13" y="0"/>
                </a:cxn>
                <a:cxn ang="0">
                  <a:pos x="0" y="13"/>
                </a:cxn>
                <a:cxn ang="0">
                  <a:pos x="0" y="52"/>
                </a:cxn>
                <a:cxn ang="0">
                  <a:pos x="0" y="53"/>
                </a:cxn>
                <a:cxn ang="0">
                  <a:pos x="26" y="53"/>
                </a:cxn>
                <a:cxn ang="0">
                  <a:pos x="26" y="52"/>
                </a:cxn>
                <a:cxn ang="0">
                  <a:pos x="26" y="52"/>
                </a:cxn>
                <a:cxn ang="0">
                  <a:pos x="26" y="52"/>
                </a:cxn>
              </a:cxnLst>
              <a:rect l="0" t="0" r="r" b="b"/>
              <a:pathLst>
                <a:path w="26" h="53">
                  <a:moveTo>
                    <a:pt x="26" y="5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2"/>
                    <a:pt x="26" y="52"/>
                    <a:pt x="26" y="52"/>
                  </a:cubicBezTo>
                  <a:close/>
                  <a:moveTo>
                    <a:pt x="26" y="52"/>
                  </a:moveTo>
                  <a:cubicBezTo>
                    <a:pt x="26" y="52"/>
                    <a:pt x="26" y="52"/>
                    <a:pt x="26" y="5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61">
            <a:extLst>
              <a:ext uri="{FF2B5EF4-FFF2-40B4-BE49-F238E27FC236}">
                <a16:creationId xmlns:a16="http://schemas.microsoft.com/office/drawing/2014/main" id="{FA745693-4DA1-4C15-8DD1-4E520AC229F6}"/>
              </a:ext>
            </a:extLst>
          </p:cNvPr>
          <p:cNvGrpSpPr/>
          <p:nvPr/>
        </p:nvGrpSpPr>
        <p:grpSpPr>
          <a:xfrm>
            <a:off x="1029295" y="3209718"/>
            <a:ext cx="493325" cy="506025"/>
            <a:chOff x="4274661" y="1198279"/>
            <a:chExt cx="589069" cy="589069"/>
          </a:xfrm>
        </p:grpSpPr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14F7690A-C749-4D6B-A690-52DC07B87349}"/>
                </a:ext>
              </a:extLst>
            </p:cNvPr>
            <p:cNvSpPr/>
            <p:nvPr/>
          </p:nvSpPr>
          <p:spPr>
            <a:xfrm rot="18903322">
              <a:off x="4274661" y="1198279"/>
              <a:ext cx="589069" cy="589069"/>
            </a:xfrm>
            <a:prstGeom prst="teardrop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E79F8F2-2406-48B4-A13C-BF671D293F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2607" y="1366226"/>
              <a:ext cx="253176" cy="253174"/>
            </a:xfrm>
            <a:custGeom>
              <a:avLst/>
              <a:gdLst/>
              <a:ahLst/>
              <a:cxnLst>
                <a:cxn ang="0">
                  <a:pos x="60" y="40"/>
                </a:cxn>
                <a:cxn ang="0">
                  <a:pos x="40" y="60"/>
                </a:cxn>
                <a:cxn ang="0">
                  <a:pos x="36" y="61"/>
                </a:cxn>
                <a:cxn ang="0">
                  <a:pos x="33" y="60"/>
                </a:cxn>
                <a:cxn ang="0">
                  <a:pos x="4" y="31"/>
                </a:cxn>
                <a:cxn ang="0">
                  <a:pos x="0" y="2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22" y="0"/>
                </a:cxn>
                <a:cxn ang="0">
                  <a:pos x="31" y="4"/>
                </a:cxn>
                <a:cxn ang="0">
                  <a:pos x="60" y="33"/>
                </a:cxn>
                <a:cxn ang="0">
                  <a:pos x="61" y="36"/>
                </a:cxn>
                <a:cxn ang="0">
                  <a:pos x="60" y="40"/>
                </a:cxn>
                <a:cxn ang="0">
                  <a:pos x="13" y="8"/>
                </a:cxn>
                <a:cxn ang="0">
                  <a:pos x="8" y="13"/>
                </a:cxn>
                <a:cxn ang="0">
                  <a:pos x="13" y="18"/>
                </a:cxn>
                <a:cxn ang="0">
                  <a:pos x="18" y="13"/>
                </a:cxn>
                <a:cxn ang="0">
                  <a:pos x="13" y="8"/>
                </a:cxn>
              </a:cxnLst>
              <a:rect l="0" t="0" r="r" b="b"/>
              <a:pathLst>
                <a:path w="61" h="61">
                  <a:moveTo>
                    <a:pt x="60" y="40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39" y="61"/>
                    <a:pt x="38" y="61"/>
                    <a:pt x="36" y="61"/>
                  </a:cubicBezTo>
                  <a:cubicBezTo>
                    <a:pt x="35" y="61"/>
                    <a:pt x="34" y="61"/>
                    <a:pt x="33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29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9" y="2"/>
                    <a:pt x="31" y="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1" y="35"/>
                    <a:pt x="61" y="36"/>
                  </a:cubicBezTo>
                  <a:cubicBezTo>
                    <a:pt x="61" y="38"/>
                    <a:pt x="61" y="39"/>
                    <a:pt x="60" y="40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rgbClr val="7671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62">
            <a:extLst>
              <a:ext uri="{FF2B5EF4-FFF2-40B4-BE49-F238E27FC236}">
                <a16:creationId xmlns:a16="http://schemas.microsoft.com/office/drawing/2014/main" id="{067297C3-5F6B-43C1-9DCD-FBFD9084B102}"/>
              </a:ext>
            </a:extLst>
          </p:cNvPr>
          <p:cNvGrpSpPr/>
          <p:nvPr/>
        </p:nvGrpSpPr>
        <p:grpSpPr>
          <a:xfrm>
            <a:off x="1057705" y="2349200"/>
            <a:ext cx="493325" cy="506025"/>
            <a:chOff x="3175131" y="1368428"/>
            <a:chExt cx="589069" cy="589069"/>
          </a:xfrm>
        </p:grpSpPr>
        <p:sp>
          <p:nvSpPr>
            <p:cNvPr id="23" name="Teardrop 22">
              <a:extLst>
                <a:ext uri="{FF2B5EF4-FFF2-40B4-BE49-F238E27FC236}">
                  <a16:creationId xmlns:a16="http://schemas.microsoft.com/office/drawing/2014/main" id="{24371240-6D14-473D-B80D-83EA269803A8}"/>
                </a:ext>
              </a:extLst>
            </p:cNvPr>
            <p:cNvSpPr/>
            <p:nvPr/>
          </p:nvSpPr>
          <p:spPr>
            <a:xfrm rot="18903322">
              <a:off x="3175131" y="1368428"/>
              <a:ext cx="589069" cy="589069"/>
            </a:xfrm>
            <a:prstGeom prst="teardrop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66">
              <a:extLst>
                <a:ext uri="{FF2B5EF4-FFF2-40B4-BE49-F238E27FC236}">
                  <a16:creationId xmlns:a16="http://schemas.microsoft.com/office/drawing/2014/main" id="{A278DB99-0F2F-4C31-BA42-B6F4DD6B2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0062" y="1546923"/>
              <a:ext cx="299206" cy="232078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rgbClr val="767171"/>
            </a:solidFill>
            <a:ln w="9525">
              <a:solidFill>
                <a:srgbClr val="4472C4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F92E34-BDC8-4E35-981A-1F4F5116C374}"/>
              </a:ext>
            </a:extLst>
          </p:cNvPr>
          <p:cNvGrpSpPr/>
          <p:nvPr/>
        </p:nvGrpSpPr>
        <p:grpSpPr>
          <a:xfrm>
            <a:off x="1010247" y="1496601"/>
            <a:ext cx="531425" cy="506025"/>
            <a:chOff x="6542476" y="1830776"/>
            <a:chExt cx="589069" cy="589069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A5DC9B10-F52C-4990-A2F6-7D8DD1B5D66E}"/>
                </a:ext>
              </a:extLst>
            </p:cNvPr>
            <p:cNvSpPr/>
            <p:nvPr/>
          </p:nvSpPr>
          <p:spPr>
            <a:xfrm rot="18903322">
              <a:off x="6542476" y="1830776"/>
              <a:ext cx="589069" cy="589069"/>
            </a:xfrm>
            <a:prstGeom prst="teardrop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5C06BE8E-0A72-4A34-BEA9-5EA5749AB4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7956" y="1992010"/>
              <a:ext cx="278108" cy="266600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rgbClr val="767171"/>
            </a:solidFill>
            <a:ln w="9525">
              <a:solidFill>
                <a:srgbClr val="4472C4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8" name="Group 61">
            <a:extLst>
              <a:ext uri="{FF2B5EF4-FFF2-40B4-BE49-F238E27FC236}">
                <a16:creationId xmlns:a16="http://schemas.microsoft.com/office/drawing/2014/main" id="{12299C52-A689-4AC2-91B9-46FF1E63B5AB}"/>
              </a:ext>
            </a:extLst>
          </p:cNvPr>
          <p:cNvGrpSpPr/>
          <p:nvPr/>
        </p:nvGrpSpPr>
        <p:grpSpPr>
          <a:xfrm>
            <a:off x="957904" y="6032887"/>
            <a:ext cx="493325" cy="506025"/>
            <a:chOff x="4274661" y="1198279"/>
            <a:chExt cx="589069" cy="589069"/>
          </a:xfrm>
        </p:grpSpPr>
        <p:sp>
          <p:nvSpPr>
            <p:cNvPr id="29" name="Teardrop 28">
              <a:extLst>
                <a:ext uri="{FF2B5EF4-FFF2-40B4-BE49-F238E27FC236}">
                  <a16:creationId xmlns:a16="http://schemas.microsoft.com/office/drawing/2014/main" id="{6A64362D-AA9D-4162-AE75-5ADBA93953B3}"/>
                </a:ext>
              </a:extLst>
            </p:cNvPr>
            <p:cNvSpPr/>
            <p:nvPr/>
          </p:nvSpPr>
          <p:spPr>
            <a:xfrm rot="18903322">
              <a:off x="4274661" y="1198279"/>
              <a:ext cx="589069" cy="589069"/>
            </a:xfrm>
            <a:prstGeom prst="teardrop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CC59D46D-A567-4CEC-8205-C3828BBCAA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2607" y="1366226"/>
              <a:ext cx="253176" cy="253174"/>
            </a:xfrm>
            <a:custGeom>
              <a:avLst/>
              <a:gdLst/>
              <a:ahLst/>
              <a:cxnLst>
                <a:cxn ang="0">
                  <a:pos x="60" y="40"/>
                </a:cxn>
                <a:cxn ang="0">
                  <a:pos x="40" y="60"/>
                </a:cxn>
                <a:cxn ang="0">
                  <a:pos x="36" y="61"/>
                </a:cxn>
                <a:cxn ang="0">
                  <a:pos x="33" y="60"/>
                </a:cxn>
                <a:cxn ang="0">
                  <a:pos x="4" y="31"/>
                </a:cxn>
                <a:cxn ang="0">
                  <a:pos x="0" y="2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22" y="0"/>
                </a:cxn>
                <a:cxn ang="0">
                  <a:pos x="31" y="4"/>
                </a:cxn>
                <a:cxn ang="0">
                  <a:pos x="60" y="33"/>
                </a:cxn>
                <a:cxn ang="0">
                  <a:pos x="61" y="36"/>
                </a:cxn>
                <a:cxn ang="0">
                  <a:pos x="60" y="40"/>
                </a:cxn>
                <a:cxn ang="0">
                  <a:pos x="13" y="8"/>
                </a:cxn>
                <a:cxn ang="0">
                  <a:pos x="8" y="13"/>
                </a:cxn>
                <a:cxn ang="0">
                  <a:pos x="13" y="18"/>
                </a:cxn>
                <a:cxn ang="0">
                  <a:pos x="18" y="13"/>
                </a:cxn>
                <a:cxn ang="0">
                  <a:pos x="13" y="8"/>
                </a:cxn>
              </a:cxnLst>
              <a:rect l="0" t="0" r="r" b="b"/>
              <a:pathLst>
                <a:path w="61" h="61">
                  <a:moveTo>
                    <a:pt x="60" y="40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39" y="61"/>
                    <a:pt x="38" y="61"/>
                    <a:pt x="36" y="61"/>
                  </a:cubicBezTo>
                  <a:cubicBezTo>
                    <a:pt x="35" y="61"/>
                    <a:pt x="34" y="61"/>
                    <a:pt x="33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29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9" y="2"/>
                    <a:pt x="31" y="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1" y="35"/>
                    <a:pt x="61" y="36"/>
                  </a:cubicBezTo>
                  <a:cubicBezTo>
                    <a:pt x="61" y="38"/>
                    <a:pt x="61" y="39"/>
                    <a:pt x="60" y="40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62">
            <a:extLst>
              <a:ext uri="{FF2B5EF4-FFF2-40B4-BE49-F238E27FC236}">
                <a16:creationId xmlns:a16="http://schemas.microsoft.com/office/drawing/2014/main" id="{F9399889-8AE1-4619-B90F-C3441C58DDD2}"/>
              </a:ext>
            </a:extLst>
          </p:cNvPr>
          <p:cNvGrpSpPr/>
          <p:nvPr/>
        </p:nvGrpSpPr>
        <p:grpSpPr>
          <a:xfrm>
            <a:off x="951048" y="5094533"/>
            <a:ext cx="493325" cy="506025"/>
            <a:chOff x="3175131" y="1368428"/>
            <a:chExt cx="589069" cy="589069"/>
          </a:xfrm>
        </p:grpSpPr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BF8D09CD-0387-4D00-9EEF-942BF1C5E2BA}"/>
                </a:ext>
              </a:extLst>
            </p:cNvPr>
            <p:cNvSpPr/>
            <p:nvPr/>
          </p:nvSpPr>
          <p:spPr>
            <a:xfrm rot="18903322">
              <a:off x="3175131" y="1368428"/>
              <a:ext cx="589069" cy="589069"/>
            </a:xfrm>
            <a:prstGeom prst="teardrop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66">
              <a:extLst>
                <a:ext uri="{FF2B5EF4-FFF2-40B4-BE49-F238E27FC236}">
                  <a16:creationId xmlns:a16="http://schemas.microsoft.com/office/drawing/2014/main" id="{4353FF52-B6EB-4237-AE6E-7DB34AF47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0062" y="1546923"/>
              <a:ext cx="299206" cy="232078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rgbClr val="767171"/>
            </a:solidFill>
            <a:ln w="9525">
              <a:solidFill>
                <a:srgbClr val="4472C4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6756741-3236-4928-B582-0203D2634A72}"/>
              </a:ext>
            </a:extLst>
          </p:cNvPr>
          <p:cNvGrpSpPr/>
          <p:nvPr/>
        </p:nvGrpSpPr>
        <p:grpSpPr>
          <a:xfrm>
            <a:off x="955583" y="4142723"/>
            <a:ext cx="531425" cy="506025"/>
            <a:chOff x="6542476" y="1830776"/>
            <a:chExt cx="589069" cy="589069"/>
          </a:xfrm>
        </p:grpSpPr>
        <p:sp>
          <p:nvSpPr>
            <p:cNvPr id="35" name="Teardrop 34">
              <a:extLst>
                <a:ext uri="{FF2B5EF4-FFF2-40B4-BE49-F238E27FC236}">
                  <a16:creationId xmlns:a16="http://schemas.microsoft.com/office/drawing/2014/main" id="{66394735-54A3-4C27-A5F4-3C89EA582D21}"/>
                </a:ext>
              </a:extLst>
            </p:cNvPr>
            <p:cNvSpPr/>
            <p:nvPr/>
          </p:nvSpPr>
          <p:spPr>
            <a:xfrm rot="18903322">
              <a:off x="6542476" y="1830776"/>
              <a:ext cx="589069" cy="589069"/>
            </a:xfrm>
            <a:prstGeom prst="teardrop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 100">
              <a:extLst>
                <a:ext uri="{FF2B5EF4-FFF2-40B4-BE49-F238E27FC236}">
                  <a16:creationId xmlns:a16="http://schemas.microsoft.com/office/drawing/2014/main" id="{AF3EB05A-A600-4E69-BA10-280BC95564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7956" y="1992010"/>
              <a:ext cx="278108" cy="266600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rgbClr val="767171"/>
            </a:solidFill>
            <a:ln w="9525">
              <a:solidFill>
                <a:srgbClr val="4472C4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884B271B-61F5-4A8E-974B-60B8FD46DCB1}"/>
              </a:ext>
            </a:extLst>
          </p:cNvPr>
          <p:cNvSpPr txBox="1">
            <a:spLocks/>
          </p:cNvSpPr>
          <p:nvPr/>
        </p:nvSpPr>
        <p:spPr>
          <a:xfrm>
            <a:off x="1668568" y="1444102"/>
            <a:ext cx="9107346" cy="5195126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Regular medical check-ups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Family planning counselling for both men and women before conception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Counselling on partner violence, alcohol and drug use, tobacco use, immunizations, depression, body mass index, blood pressure and diabetes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Improved access to health care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Healthcare programs to focus on reducing obesity in mothers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More recommended home nurse visits to reduce SIDS incidents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9C4995-06F5-4B3D-8F4E-EB7DB879904B}"/>
              </a:ext>
            </a:extLst>
          </p:cNvPr>
          <p:cNvSpPr txBox="1"/>
          <p:nvPr/>
        </p:nvSpPr>
        <p:spPr>
          <a:xfrm>
            <a:off x="1667610" y="419536"/>
            <a:ext cx="9107347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50"/>
              <a:t> </a:t>
            </a:r>
            <a:r>
              <a:rPr lang="en-US" sz="2550"/>
              <a:t>Prenatal and Postnatal strategies to combat infant mortality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512C0C-CB7C-49B3-8FC0-85A575BF5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3" y="311862"/>
            <a:ext cx="706657" cy="70665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C14FB3E-B838-4C2D-80EB-544DEC8FF3B7}"/>
              </a:ext>
            </a:extLst>
          </p:cNvPr>
          <p:cNvSpPr txBox="1">
            <a:spLocks/>
          </p:cNvSpPr>
          <p:nvPr/>
        </p:nvSpPr>
        <p:spPr>
          <a:xfrm>
            <a:off x="10919423" y="6379354"/>
            <a:ext cx="367666" cy="365125"/>
          </a:xfrm>
          <a:prstGeom prst="flowChartConnector">
            <a:avLst/>
          </a:prstGeom>
          <a:solidFill>
            <a:srgbClr val="0070C0"/>
          </a:solidFill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7348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53653" y="1909184"/>
            <a:ext cx="2806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561F366-5592-4036-9E86-290B759E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53653" y="5150496"/>
            <a:ext cx="3667220" cy="1388416"/>
          </a:xfrm>
        </p:spPr>
        <p:txBody>
          <a:bodyPr/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Credits:</a:t>
            </a:r>
          </a:p>
          <a:p>
            <a:pPr marL="228600" indent="-2286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www.flaticons.com</a:t>
            </a:r>
            <a:endParaRPr lang="en-US" sz="1400" dirty="0">
              <a:solidFill>
                <a:schemeClr val="tx1"/>
              </a:solidFill>
            </a:endParaRPr>
          </a:p>
          <a:p>
            <a:pPr marL="228600" indent="-2286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www.in.gov</a:t>
            </a:r>
            <a:endParaRPr lang="en-US" sz="1400" dirty="0">
              <a:solidFill>
                <a:schemeClr val="tx1"/>
              </a:solidFill>
            </a:endParaRPr>
          </a:p>
          <a:p>
            <a:pPr marL="228600" indent="-2286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hub.mph.in.gov</a:t>
            </a:r>
            <a:endParaRPr lang="en-US" sz="1400" dirty="0">
              <a:solidFill>
                <a:schemeClr val="tx1"/>
              </a:solidFill>
            </a:endParaRPr>
          </a:p>
          <a:p>
            <a:pPr marL="228600" indent="-2286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mapchart.net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usa-counties.html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0968D-F274-41A2-8EED-E3D87CB7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367666" cy="365125"/>
          </a:xfrm>
          <a:solidFill>
            <a:srgbClr val="0070C0"/>
          </a:solidFill>
        </p:spPr>
        <p:txBody>
          <a:bodyPr vert="horz" lIns="0" tIns="45720" rIns="0" bIns="45720" rtlCol="0" anchor="ctr"/>
          <a:lstStyle/>
          <a:p>
            <a:r>
              <a:rPr lang="en-US" b="1"/>
              <a:t>13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E2EB3A-FF4C-469B-ADC5-93B646D9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74" y="71437"/>
            <a:ext cx="4448175" cy="6467475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5D64A48-88DB-4828-AEC2-7A40B9C12F6E}"/>
              </a:ext>
            </a:extLst>
          </p:cNvPr>
          <p:cNvSpPr txBox="1">
            <a:spLocks/>
          </p:cNvSpPr>
          <p:nvPr/>
        </p:nvSpPr>
        <p:spPr>
          <a:xfrm>
            <a:off x="10933800" y="6379354"/>
            <a:ext cx="367666" cy="365125"/>
          </a:xfrm>
          <a:prstGeom prst="flowChartConnector">
            <a:avLst/>
          </a:prstGeom>
          <a:solidFill>
            <a:srgbClr val="0070C0"/>
          </a:solidFill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4758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solidFill>
            <a:srgbClr val="0070C0"/>
          </a:solidFill>
        </p:spPr>
        <p:txBody>
          <a:bodyPr vert="horz" lIns="0" tIns="45720" rIns="0" bIns="45720" rtlCol="0" anchor="ctr"/>
          <a:lstStyle/>
          <a:p>
            <a:r>
              <a:rPr lang="en-US" b="1"/>
              <a:t>A1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FDE8B8-8C02-444D-A23A-6750C0F2C71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A22A3E-4685-4B0E-AD17-BB974E02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343512"/>
            <a:ext cx="64103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0636FF-9209-42EB-841E-2F407CED0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" y="4372949"/>
            <a:ext cx="64198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C78479-47BB-0C4E-A98D-3FE5E8DBABDA}"/>
              </a:ext>
            </a:extLst>
          </p:cNvPr>
          <p:cNvSpPr txBox="1"/>
          <p:nvPr/>
        </p:nvSpPr>
        <p:spPr>
          <a:xfrm>
            <a:off x="655637" y="452535"/>
            <a:ext cx="380047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/>
              <a:t>Appendix 1</a:t>
            </a:r>
          </a:p>
        </p:txBody>
      </p:sp>
    </p:spTree>
    <p:extLst>
      <p:ext uri="{BB962C8B-B14F-4D97-AF65-F5344CB8AC3E}">
        <p14:creationId xmlns:p14="http://schemas.microsoft.com/office/powerpoint/2010/main" val="1131966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solidFill>
            <a:srgbClr val="0070C0"/>
          </a:solidFill>
        </p:spPr>
        <p:txBody>
          <a:bodyPr vert="horz" lIns="0" tIns="45720" rIns="0" bIns="45720" rtlCol="0" anchor="ctr"/>
          <a:lstStyle/>
          <a:p>
            <a:r>
              <a:rPr lang="en-US" b="1"/>
              <a:t>A2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87680" y="1306040"/>
            <a:ext cx="43058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>
                <a:latin typeface="+mj-lt"/>
              </a:rPr>
              <a:t>As per Indiana State Department health the maximum infant mortality was seen in blacks with a whooping figure of 14.6%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C1ACF-43D1-4852-8692-AD1B559F1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1306040"/>
            <a:ext cx="6581775" cy="2324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AC3069-1AEA-4555-B489-06E0E626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" y="3869380"/>
            <a:ext cx="6553200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E5A194-064F-4B9B-9921-CE0F70C4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80" y="2846430"/>
            <a:ext cx="4603104" cy="330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21FC20-058A-EA42-B50F-45C443639CD8}"/>
              </a:ext>
            </a:extLst>
          </p:cNvPr>
          <p:cNvSpPr txBox="1"/>
          <p:nvPr/>
        </p:nvSpPr>
        <p:spPr>
          <a:xfrm>
            <a:off x="401216" y="459298"/>
            <a:ext cx="500062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/>
              <a:t>Appendix 2</a:t>
            </a:r>
          </a:p>
        </p:txBody>
      </p:sp>
    </p:spTree>
    <p:extLst>
      <p:ext uri="{BB962C8B-B14F-4D97-AF65-F5344CB8AC3E}">
        <p14:creationId xmlns:p14="http://schemas.microsoft.com/office/powerpoint/2010/main" val="403494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D613E-C68F-467B-9FA5-60630E03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03" y="6356350"/>
            <a:ext cx="360046" cy="365125"/>
          </a:xfrm>
          <a:solidFill>
            <a:srgbClr val="0070C0"/>
          </a:solidFill>
        </p:spPr>
        <p:txBody>
          <a:bodyPr vert="horz" lIns="0" tIns="45720" rIns="0" bIns="45720" rtlCol="0" anchor="ctr"/>
          <a:lstStyle/>
          <a:p>
            <a:r>
              <a:rPr lang="en-US" b="1"/>
              <a:t>A3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2DF9E-C305-433D-ACB2-E999F9AD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85376"/>
            <a:ext cx="4248150" cy="407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AEF87-02AA-4E13-B3A9-B48A45297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89" y="1100938"/>
            <a:ext cx="4114800" cy="4161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3752C5-58F4-044C-83D4-1DE50DBF95A7}"/>
              </a:ext>
            </a:extLst>
          </p:cNvPr>
          <p:cNvSpPr txBox="1"/>
          <p:nvPr/>
        </p:nvSpPr>
        <p:spPr>
          <a:xfrm>
            <a:off x="660400" y="257175"/>
            <a:ext cx="4611688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/>
              <a:t>Appendix 3</a:t>
            </a:r>
          </a:p>
        </p:txBody>
      </p:sp>
    </p:spTree>
    <p:extLst>
      <p:ext uri="{BB962C8B-B14F-4D97-AF65-F5344CB8AC3E}">
        <p14:creationId xmlns:p14="http://schemas.microsoft.com/office/powerpoint/2010/main" val="284210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D466EC-0C55-4021-8E01-9A00D701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82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cs typeface="Calibri"/>
              </a:rPr>
              <a:t>Executive Summary</a:t>
            </a:r>
          </a:p>
          <a:p>
            <a:r>
              <a:rPr lang="en-US" sz="2400" dirty="0">
                <a:solidFill>
                  <a:schemeClr val="tx1"/>
                </a:solidFill>
                <a:cs typeface="Calibri"/>
              </a:rPr>
              <a:t>Analysis</a:t>
            </a:r>
          </a:p>
          <a:p>
            <a:r>
              <a:rPr lang="en-US" sz="2400" dirty="0">
                <a:solidFill>
                  <a:schemeClr val="tx1"/>
                </a:solidFill>
                <a:cs typeface="Calibri"/>
              </a:rPr>
              <a:t>Symbiosis</a:t>
            </a:r>
          </a:p>
          <a:p>
            <a:r>
              <a:rPr lang="en-US" sz="2400" dirty="0">
                <a:solidFill>
                  <a:schemeClr val="tx1"/>
                </a:solidFill>
                <a:cs typeface="Calibri"/>
              </a:rPr>
              <a:t>R-shiny App</a:t>
            </a:r>
          </a:p>
          <a:p>
            <a:r>
              <a:rPr lang="en-US" sz="2400" dirty="0">
                <a:solidFill>
                  <a:schemeClr val="tx1"/>
                </a:solidFill>
                <a:cs typeface="Calibri"/>
              </a:rPr>
              <a:t>Plans of action</a:t>
            </a:r>
          </a:p>
          <a:p>
            <a:r>
              <a:rPr lang="en-US" sz="2400" dirty="0">
                <a:solidFill>
                  <a:schemeClr val="tx1"/>
                </a:solidFill>
                <a:cs typeface="Calibri"/>
              </a:rPr>
              <a:t>Prenatal and Postnatal strategies to combat infant mortality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solidFill>
            <a:srgbClr val="0070C0"/>
          </a:solidFill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F1658-84FE-2642-A864-F3B35CCED3B0}"/>
              </a:ext>
            </a:extLst>
          </p:cNvPr>
          <p:cNvSpPr txBox="1"/>
          <p:nvPr/>
        </p:nvSpPr>
        <p:spPr>
          <a:xfrm>
            <a:off x="1768976" y="485526"/>
            <a:ext cx="291941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/>
              <a:t>Agenda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D312FF-494B-6B44-8370-40AC9A694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3" y="471363"/>
            <a:ext cx="528930" cy="5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9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C0752-57A6-4AF8-8F3B-0EB2C07F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61963" y="6406251"/>
            <a:ext cx="6662738" cy="365125"/>
          </a:xfrm>
        </p:spPr>
        <p:txBody>
          <a:bodyPr/>
          <a:lstStyle/>
          <a:p>
            <a:r>
              <a:rPr lang="en-US" i="1" dirty="0">
                <a:hlinkClick r:id="rId3"/>
              </a:rPr>
              <a:t>https://www.cdc.gov/nchs/pressroom/sosmap/infant_mortality_rates/infant_mortality.htm</a:t>
            </a:r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F489F-F4B3-4BD1-9217-EA0E0B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EBB3BE-5D19-4078-A98D-BD00522F3E52}"/>
              </a:ext>
            </a:extLst>
          </p:cNvPr>
          <p:cNvSpPr>
            <a:spLocks noGrp="1"/>
          </p:cNvSpPr>
          <p:nvPr/>
        </p:nvSpPr>
        <p:spPr>
          <a:xfrm>
            <a:off x="1145388" y="1609517"/>
            <a:ext cx="10383464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endParaRPr lang="en-US" sz="2400">
              <a:solidFill>
                <a:srgbClr val="000000"/>
              </a:solidFill>
            </a:endParaRPr>
          </a:p>
          <a:p>
            <a:pPr marL="285750">
              <a:spcBef>
                <a:spcPts val="0"/>
              </a:spcBef>
            </a:pPr>
            <a:endParaRPr lang="en-US" sz="2400">
              <a:solidFill>
                <a:srgbClr val="000000"/>
              </a:solidFill>
            </a:endParaRPr>
          </a:p>
          <a:p>
            <a:pPr marL="285750"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Infant mortality in Indiana was </a:t>
            </a:r>
            <a:r>
              <a:rPr lang="en-US" dirty="0">
                <a:solidFill>
                  <a:srgbClr val="4472C4"/>
                </a:solidFill>
              </a:rPr>
              <a:t>7.2 deaths per 1000 births</a:t>
            </a:r>
            <a:r>
              <a:rPr lang="en-US" sz="2400" dirty="0">
                <a:solidFill>
                  <a:srgbClr val="000000"/>
                </a:solidFill>
              </a:rPr>
              <a:t> in 2017</a:t>
            </a:r>
          </a:p>
          <a:p>
            <a:pPr marL="285750">
              <a:spcBef>
                <a:spcPts val="0"/>
              </a:spcBef>
            </a:pPr>
            <a:endParaRPr lang="en-US" sz="2400">
              <a:solidFill>
                <a:srgbClr val="000000"/>
              </a:solidFill>
            </a:endParaRPr>
          </a:p>
          <a:p>
            <a:pPr marL="285750">
              <a:spcBef>
                <a:spcPts val="0"/>
              </a:spcBef>
            </a:pPr>
            <a:endParaRPr lang="en-US" sz="2400">
              <a:solidFill>
                <a:srgbClr val="000000"/>
              </a:solidFill>
            </a:endParaRPr>
          </a:p>
          <a:p>
            <a:pPr marL="285750">
              <a:spcBef>
                <a:spcPts val="0"/>
              </a:spcBef>
            </a:pPr>
            <a:endParaRPr lang="en-US" sz="2400">
              <a:solidFill>
                <a:srgbClr val="000000"/>
              </a:solidFill>
            </a:endParaRPr>
          </a:p>
          <a:p>
            <a:pPr marL="285750"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Indiana has the </a:t>
            </a:r>
            <a:r>
              <a:rPr lang="en-US" dirty="0">
                <a:solidFill>
                  <a:srgbClr val="4472C4"/>
                </a:solidFill>
              </a:rPr>
              <a:t>7th</a:t>
            </a:r>
            <a:r>
              <a:rPr lang="en-US" sz="2400" dirty="0">
                <a:solidFill>
                  <a:srgbClr val="000000"/>
                </a:solidFill>
              </a:rPr>
              <a:t> highest infant mortality rate in the US</a:t>
            </a:r>
          </a:p>
          <a:p>
            <a:pPr marL="285750">
              <a:spcBef>
                <a:spcPts val="0"/>
              </a:spcBef>
            </a:pPr>
            <a:endParaRPr lang="en-US" sz="2400">
              <a:solidFill>
                <a:srgbClr val="000000"/>
              </a:solidFill>
            </a:endParaRPr>
          </a:p>
          <a:p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ACB971-E061-4D23-AF7B-843FFFC8E7ED}"/>
              </a:ext>
            </a:extLst>
          </p:cNvPr>
          <p:cNvSpPr txBox="1"/>
          <p:nvPr/>
        </p:nvSpPr>
        <p:spPr>
          <a:xfrm>
            <a:off x="1884932" y="767135"/>
            <a:ext cx="29194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/>
              <a:t>Facts</a:t>
            </a:r>
          </a:p>
        </p:txBody>
      </p:sp>
      <p:pic>
        <p:nvPicPr>
          <p:cNvPr id="12" name="Graphic 12" descr="Research">
            <a:extLst>
              <a:ext uri="{FF2B5EF4-FFF2-40B4-BE49-F238E27FC236}">
                <a16:creationId xmlns:a16="http://schemas.microsoft.com/office/drawing/2014/main" id="{CF87600E-DB0F-4F9D-B629-696FBE53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187" y="766126"/>
            <a:ext cx="698740" cy="713117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8F16EC5-876F-4140-93BB-9138D66E9CEA}"/>
              </a:ext>
            </a:extLst>
          </p:cNvPr>
          <p:cNvSpPr txBox="1">
            <a:spLocks/>
          </p:cNvSpPr>
          <p:nvPr/>
        </p:nvSpPr>
        <p:spPr>
          <a:xfrm>
            <a:off x="10919423" y="6364976"/>
            <a:ext cx="367666" cy="365125"/>
          </a:xfrm>
          <a:prstGeom prst="flowChartConnector">
            <a:avLst/>
          </a:prstGeom>
          <a:solidFill>
            <a:srgbClr val="0070C0"/>
          </a:solidFill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5250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ABDF2C-9BD5-9E47-AE0B-E4F27C0483A2}"/>
              </a:ext>
            </a:extLst>
          </p:cNvPr>
          <p:cNvCxnSpPr>
            <a:cxnSpLocks/>
          </p:cNvCxnSpPr>
          <p:nvPr/>
        </p:nvCxnSpPr>
        <p:spPr>
          <a:xfrm>
            <a:off x="524339" y="2777968"/>
            <a:ext cx="11416571" cy="66399"/>
          </a:xfrm>
          <a:prstGeom prst="line">
            <a:avLst/>
          </a:prstGeom>
          <a:ln w="6350" cap="flat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FEC90-6B32-6342-BC17-CC10271A8C37}"/>
              </a:ext>
            </a:extLst>
          </p:cNvPr>
          <p:cNvCxnSpPr>
            <a:cxnSpLocks/>
          </p:cNvCxnSpPr>
          <p:nvPr/>
        </p:nvCxnSpPr>
        <p:spPr>
          <a:xfrm>
            <a:off x="524339" y="4232831"/>
            <a:ext cx="11416571" cy="77537"/>
          </a:xfrm>
          <a:prstGeom prst="line">
            <a:avLst/>
          </a:prstGeom>
          <a:ln w="6350" cap="flat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7C75EB-B801-1542-A47E-5A3AB7B8A20F}"/>
              </a:ext>
            </a:extLst>
          </p:cNvPr>
          <p:cNvSpPr txBox="1"/>
          <p:nvPr/>
        </p:nvSpPr>
        <p:spPr>
          <a:xfrm>
            <a:off x="1064753" y="1452489"/>
            <a:ext cx="184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Challenge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08658C-F715-9447-8974-E84D253F12E8}"/>
              </a:ext>
            </a:extLst>
          </p:cNvPr>
          <p:cNvSpPr txBox="1"/>
          <p:nvPr/>
        </p:nvSpPr>
        <p:spPr>
          <a:xfrm>
            <a:off x="905405" y="5468172"/>
            <a:ext cx="184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E59D11-2C45-4346-8D1A-417933CBFF07}"/>
              </a:ext>
            </a:extLst>
          </p:cNvPr>
          <p:cNvSpPr txBox="1"/>
          <p:nvPr/>
        </p:nvSpPr>
        <p:spPr>
          <a:xfrm>
            <a:off x="1033968" y="3183520"/>
            <a:ext cx="184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Solution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3323B1-1034-A047-BA22-080F671CFE32}"/>
              </a:ext>
            </a:extLst>
          </p:cNvPr>
          <p:cNvSpPr txBox="1"/>
          <p:nvPr/>
        </p:nvSpPr>
        <p:spPr>
          <a:xfrm>
            <a:off x="2591025" y="1425141"/>
            <a:ext cx="808383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sz="2400" dirty="0">
                <a:solidFill>
                  <a:srgbClr val="4472C4"/>
                </a:solidFill>
              </a:rPr>
              <a:t>reduce</a:t>
            </a:r>
            <a:r>
              <a:rPr lang="en-US" dirty="0"/>
              <a:t> infant mortality in Indiana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D5EDDD-81C2-8C44-B1F8-20F7FCC121AB}"/>
              </a:ext>
            </a:extLst>
          </p:cNvPr>
          <p:cNvSpPr txBox="1"/>
          <p:nvPr/>
        </p:nvSpPr>
        <p:spPr>
          <a:xfrm>
            <a:off x="2519251" y="3263996"/>
            <a:ext cx="863878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Use data analytics to deliver</a:t>
            </a:r>
            <a:r>
              <a:rPr lang="en-US" dirty="0">
                <a:solidFill>
                  <a:srgbClr val="4472C4"/>
                </a:solidFill>
              </a:rPr>
              <a:t> </a:t>
            </a:r>
            <a:r>
              <a:rPr lang="en-US" sz="2400" dirty="0">
                <a:solidFill>
                  <a:srgbClr val="4472C4"/>
                </a:solidFill>
              </a:rPr>
              <a:t>powerful insights </a:t>
            </a:r>
            <a:r>
              <a:rPr lang="en-US" dirty="0"/>
              <a:t>on the causes of infant mortality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9B5D1B-3DFF-004B-A5F3-3A57033C1F78}"/>
              </a:ext>
            </a:extLst>
          </p:cNvPr>
          <p:cNvSpPr txBox="1"/>
          <p:nvPr/>
        </p:nvSpPr>
        <p:spPr>
          <a:xfrm>
            <a:off x="2519251" y="4620807"/>
            <a:ext cx="934988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Identify women in early stages of problematic pregnancies using </a:t>
            </a:r>
            <a:r>
              <a:rPr lang="en-US" sz="2400" dirty="0">
                <a:solidFill>
                  <a:srgbClr val="4C73BD"/>
                </a:solidFill>
                <a:ea typeface="+mn-lt"/>
                <a:cs typeface="+mn-lt"/>
              </a:rPr>
              <a:t>R-Shiny app</a:t>
            </a:r>
            <a:r>
              <a:rPr lang="en-US" dirty="0">
                <a:ea typeface="+mn-lt"/>
                <a:cs typeface="+mn-lt"/>
              </a:rPr>
              <a:t> and provide  personalized guidance to </a:t>
            </a:r>
            <a:r>
              <a:rPr lang="en-US" sz="2400" dirty="0">
                <a:solidFill>
                  <a:srgbClr val="4472C4"/>
                </a:solidFill>
              </a:rPr>
              <a:t>improve health outcomes</a:t>
            </a:r>
            <a:r>
              <a:rPr lang="en-US" dirty="0">
                <a:ea typeface="+mn-lt"/>
                <a:cs typeface="+mn-lt"/>
              </a:rPr>
              <a:t> for Indiana's mothers and infants</a:t>
            </a:r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Utilize the identified parameters to allocate resources optimally to achieve better success with </a:t>
            </a:r>
            <a:r>
              <a:rPr lang="en-US" sz="2400" dirty="0">
                <a:solidFill>
                  <a:srgbClr val="4472C4"/>
                </a:solidFill>
              </a:rPr>
              <a:t>OB Navigator </a:t>
            </a:r>
            <a:r>
              <a:rPr lang="en-US" dirty="0"/>
              <a:t>program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A961797-65F9-3440-9724-BF765523C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1" y="1783631"/>
            <a:ext cx="749175" cy="74917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5872FCE-3D8B-664C-9401-C2DD3BDE4FCA}"/>
              </a:ext>
            </a:extLst>
          </p:cNvPr>
          <p:cNvSpPr txBox="1"/>
          <p:nvPr/>
        </p:nvSpPr>
        <p:spPr>
          <a:xfrm>
            <a:off x="778082" y="1349103"/>
            <a:ext cx="1180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Objective</a:t>
            </a:r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79828F7-7F1F-E048-94A1-DA1F26E139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63" y="5168225"/>
            <a:ext cx="681343" cy="68134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1D24C9D-68AC-3C4E-89D0-B226267040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17" y="3257551"/>
            <a:ext cx="776001" cy="7760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298D433-D410-3147-BEEB-53719AE273AE}"/>
              </a:ext>
            </a:extLst>
          </p:cNvPr>
          <p:cNvSpPr txBox="1"/>
          <p:nvPr/>
        </p:nvSpPr>
        <p:spPr>
          <a:xfrm>
            <a:off x="891583" y="2845356"/>
            <a:ext cx="109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D0DEC2-A3C9-2048-8946-6F59F35E504E}"/>
              </a:ext>
            </a:extLst>
          </p:cNvPr>
          <p:cNvSpPr txBox="1"/>
          <p:nvPr/>
        </p:nvSpPr>
        <p:spPr>
          <a:xfrm>
            <a:off x="524339" y="4620807"/>
            <a:ext cx="184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Implementation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B3304-B9F8-CB4E-8A6C-4ADCC0F199D0}"/>
              </a:ext>
            </a:extLst>
          </p:cNvPr>
          <p:cNvSpPr txBox="1"/>
          <p:nvPr/>
        </p:nvSpPr>
        <p:spPr>
          <a:xfrm>
            <a:off x="1880260" y="318904"/>
            <a:ext cx="421574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>
                <a:cs typeface="Calibri" panose="020F0502020204030204" pitchFamily="34" charset="0"/>
              </a:rPr>
              <a:t>Executive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C4A95-1790-B949-9F94-BE33B3B5B9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59" y="201071"/>
            <a:ext cx="716463" cy="716463"/>
          </a:xfrm>
          <a:prstGeom prst="rect">
            <a:avLst/>
          </a:prstGeom>
        </p:spPr>
      </p:pic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2BDC48CD-1477-4928-9B92-46FBB1BE2E21}"/>
              </a:ext>
            </a:extLst>
          </p:cNvPr>
          <p:cNvSpPr txBox="1">
            <a:spLocks/>
          </p:cNvSpPr>
          <p:nvPr/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0070C0"/>
          </a:solidFill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2044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5174" y="6142030"/>
            <a:ext cx="367666" cy="365125"/>
          </a:xfrm>
          <a:solidFill>
            <a:srgbClr val="0070C0"/>
          </a:solidFill>
        </p:spPr>
        <p:txBody>
          <a:bodyPr vert="horz" lIns="0" tIns="45720" rIns="0" bIns="45720" rtlCol="0" anchor="ctr"/>
          <a:lstStyle/>
          <a:p>
            <a:r>
              <a:rPr lang="en-US" b="1"/>
              <a:t>4</a:t>
            </a:r>
          </a:p>
        </p:txBody>
      </p:sp>
      <p:sp>
        <p:nvSpPr>
          <p:cNvPr id="32" name="Sev04">
            <a:extLst>
              <a:ext uri="{FF2B5EF4-FFF2-40B4-BE49-F238E27FC236}">
                <a16:creationId xmlns:a16="http://schemas.microsoft.com/office/drawing/2014/main" id="{16227632-B7F9-409C-BD44-9D6A9AC76991}"/>
              </a:ext>
            </a:extLst>
          </p:cNvPr>
          <p:cNvSpPr/>
          <p:nvPr/>
        </p:nvSpPr>
        <p:spPr>
          <a:xfrm>
            <a:off x="5443829" y="5313120"/>
            <a:ext cx="1143238" cy="117181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b="1">
                <a:solidFill>
                  <a:schemeClr val="bg1"/>
                </a:solidFill>
                <a:latin typeface="FontAwesome" pitchFamily="2" charset="0"/>
              </a:rPr>
              <a:t>04</a:t>
            </a:r>
          </a:p>
        </p:txBody>
      </p:sp>
      <p:sp>
        <p:nvSpPr>
          <p:cNvPr id="33" name="Sev01">
            <a:extLst>
              <a:ext uri="{FF2B5EF4-FFF2-40B4-BE49-F238E27FC236}">
                <a16:creationId xmlns:a16="http://schemas.microsoft.com/office/drawing/2014/main" id="{DEC8E501-9F79-4502-B46C-C1731D30D50C}"/>
              </a:ext>
            </a:extLst>
          </p:cNvPr>
          <p:cNvSpPr/>
          <p:nvPr/>
        </p:nvSpPr>
        <p:spPr>
          <a:xfrm>
            <a:off x="5443829" y="735657"/>
            <a:ext cx="1143238" cy="1171810"/>
          </a:xfrm>
          <a:prstGeom prst="rect">
            <a:avLst/>
          </a:prstGeom>
          <a:solidFill>
            <a:srgbClr val="4472C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b="1">
                <a:solidFill>
                  <a:schemeClr val="bg1"/>
                </a:solidFill>
                <a:latin typeface="FontAwesome" pitchFamily="2" charset="0"/>
              </a:rPr>
              <a:t>01</a:t>
            </a:r>
          </a:p>
        </p:txBody>
      </p:sp>
      <p:sp>
        <p:nvSpPr>
          <p:cNvPr id="35" name="Sev03">
            <a:extLst>
              <a:ext uri="{FF2B5EF4-FFF2-40B4-BE49-F238E27FC236}">
                <a16:creationId xmlns:a16="http://schemas.microsoft.com/office/drawing/2014/main" id="{8A99E3CC-1CDE-40C9-9550-9414FA41D6BE}"/>
              </a:ext>
            </a:extLst>
          </p:cNvPr>
          <p:cNvSpPr/>
          <p:nvPr/>
        </p:nvSpPr>
        <p:spPr>
          <a:xfrm>
            <a:off x="5443829" y="3787300"/>
            <a:ext cx="1143238" cy="1171810"/>
          </a:xfrm>
          <a:prstGeom prst="rect">
            <a:avLst/>
          </a:prstGeom>
          <a:solidFill>
            <a:srgbClr val="4472C4"/>
          </a:solidFill>
          <a:ln w="19050">
            <a:solidFill>
              <a:srgbClr val="6EA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b="1">
                <a:solidFill>
                  <a:schemeClr val="bg1"/>
                </a:solidFill>
                <a:latin typeface="FontAwesome" pitchFamily="2" charset="0"/>
                <a:cs typeface="+mj-cs"/>
              </a:rPr>
              <a:t>03</a:t>
            </a:r>
          </a:p>
        </p:txBody>
      </p:sp>
      <p:sp>
        <p:nvSpPr>
          <p:cNvPr id="37" name="Sev02">
            <a:extLst>
              <a:ext uri="{FF2B5EF4-FFF2-40B4-BE49-F238E27FC236}">
                <a16:creationId xmlns:a16="http://schemas.microsoft.com/office/drawing/2014/main" id="{D3B76F8E-4978-45D6-9DD9-BDCC6D2F5A6A}"/>
              </a:ext>
            </a:extLst>
          </p:cNvPr>
          <p:cNvSpPr/>
          <p:nvPr/>
        </p:nvSpPr>
        <p:spPr>
          <a:xfrm>
            <a:off x="5443829" y="2259215"/>
            <a:ext cx="1143238" cy="1171810"/>
          </a:xfrm>
          <a:prstGeom prst="rect">
            <a:avLst/>
          </a:prstGeom>
          <a:solidFill>
            <a:srgbClr val="8E8D8F"/>
          </a:solidFill>
          <a:ln w="19050">
            <a:solidFill>
              <a:srgbClr val="8E8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b="1">
                <a:solidFill>
                  <a:schemeClr val="bg1"/>
                </a:solidFill>
                <a:latin typeface="FontAwesome"/>
              </a:rPr>
              <a:t>02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F08C71-EE22-4CFE-87EE-EF5C394F32C4}"/>
              </a:ext>
            </a:extLst>
          </p:cNvPr>
          <p:cNvSpPr/>
          <p:nvPr/>
        </p:nvSpPr>
        <p:spPr>
          <a:xfrm>
            <a:off x="6399742" y="1053275"/>
            <a:ext cx="441325" cy="450850"/>
          </a:xfrm>
          <a:prstGeom prst="ellipse">
            <a:avLst/>
          </a:prstGeom>
          <a:solidFill>
            <a:schemeClr val="bg1"/>
          </a:solidFill>
          <a:ln w="76200">
            <a:solidFill>
              <a:srgbClr val="8E8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7E0FDF-2939-4694-8442-0B095B58FA8D}"/>
              </a:ext>
            </a:extLst>
          </p:cNvPr>
          <p:cNvSpPr/>
          <p:nvPr/>
        </p:nvSpPr>
        <p:spPr>
          <a:xfrm>
            <a:off x="6399742" y="4104917"/>
            <a:ext cx="441325" cy="450850"/>
          </a:xfrm>
          <a:prstGeom prst="ellipse">
            <a:avLst/>
          </a:prstGeom>
          <a:solidFill>
            <a:schemeClr val="bg1"/>
          </a:solidFill>
          <a:ln w="76200">
            <a:solidFill>
              <a:srgbClr val="8E8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565A43F-F9EC-4D70-ACCC-585558148F69}"/>
              </a:ext>
            </a:extLst>
          </p:cNvPr>
          <p:cNvSpPr/>
          <p:nvPr/>
        </p:nvSpPr>
        <p:spPr>
          <a:xfrm>
            <a:off x="6399742" y="2579096"/>
            <a:ext cx="441325" cy="450850"/>
          </a:xfrm>
          <a:prstGeom prst="ellipse">
            <a:avLst/>
          </a:prstGeom>
          <a:solidFill>
            <a:schemeClr val="bg1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4BD8B6-638C-42FC-8CEB-5AD107C6D281}"/>
              </a:ext>
            </a:extLst>
          </p:cNvPr>
          <p:cNvSpPr/>
          <p:nvPr/>
        </p:nvSpPr>
        <p:spPr>
          <a:xfrm>
            <a:off x="6399742" y="5630737"/>
            <a:ext cx="441325" cy="450850"/>
          </a:xfrm>
          <a:prstGeom prst="ellipse">
            <a:avLst/>
          </a:prstGeom>
          <a:solidFill>
            <a:schemeClr val="bg1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22">
            <a:extLst>
              <a:ext uri="{FF2B5EF4-FFF2-40B4-BE49-F238E27FC236}">
                <a16:creationId xmlns:a16="http://schemas.microsoft.com/office/drawing/2014/main" id="{51B418FC-25AC-4A6A-A945-75E250202FBF}"/>
              </a:ext>
            </a:extLst>
          </p:cNvPr>
          <p:cNvCxnSpPr>
            <a:cxnSpLocks/>
          </p:cNvCxnSpPr>
          <p:nvPr/>
        </p:nvCxnSpPr>
        <p:spPr>
          <a:xfrm flipV="1">
            <a:off x="6600038" y="1267851"/>
            <a:ext cx="702362" cy="9529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AEAD3D7-B540-4A47-99EC-D63F611434B5}"/>
              </a:ext>
            </a:extLst>
          </p:cNvPr>
          <p:cNvCxnSpPr/>
          <p:nvPr/>
        </p:nvCxnSpPr>
        <p:spPr>
          <a:xfrm flipV="1">
            <a:off x="6600038" y="2792733"/>
            <a:ext cx="702362" cy="9528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F00ECF6-6BE1-46CB-844C-CB801CE432CB}"/>
              </a:ext>
            </a:extLst>
          </p:cNvPr>
          <p:cNvCxnSpPr/>
          <p:nvPr/>
        </p:nvCxnSpPr>
        <p:spPr>
          <a:xfrm flipV="1">
            <a:off x="6600037" y="4317615"/>
            <a:ext cx="702362" cy="9528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E3DA06-B74B-4DCF-9DAC-1357CD6A2D79}"/>
              </a:ext>
            </a:extLst>
          </p:cNvPr>
          <p:cNvCxnSpPr/>
          <p:nvPr/>
        </p:nvCxnSpPr>
        <p:spPr>
          <a:xfrm flipV="1">
            <a:off x="6600037" y="5842497"/>
            <a:ext cx="702362" cy="9528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30">
            <a:extLst>
              <a:ext uri="{FF2B5EF4-FFF2-40B4-BE49-F238E27FC236}">
                <a16:creationId xmlns:a16="http://schemas.microsoft.com/office/drawing/2014/main" id="{DC6A21C6-28B4-4E46-994F-44153501FC83}"/>
              </a:ext>
            </a:extLst>
          </p:cNvPr>
          <p:cNvGrpSpPr/>
          <p:nvPr/>
        </p:nvGrpSpPr>
        <p:grpSpPr>
          <a:xfrm>
            <a:off x="7442200" y="944398"/>
            <a:ext cx="4459288" cy="616620"/>
            <a:chOff x="1270277" y="1233504"/>
            <a:chExt cx="3270372" cy="527730"/>
          </a:xfrm>
        </p:grpSpPr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4074980B-F096-48AC-A44F-C2973C122A72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233504"/>
              <a:ext cx="2625953" cy="21072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600">
                  <a:solidFill>
                    <a:srgbClr val="4472C4"/>
                  </a:solidFill>
                  <a:latin typeface="+mj-lt"/>
                </a:rPr>
                <a:t>Half the state’s infant deaths in 10 counties</a:t>
              </a:r>
            </a:p>
          </p:txBody>
        </p:sp>
        <p:sp>
          <p:nvSpPr>
            <p:cNvPr id="48" name="Text Placeholder 3">
              <a:extLst>
                <a:ext uri="{FF2B5EF4-FFF2-40B4-BE49-F238E27FC236}">
                  <a16:creationId xmlns:a16="http://schemas.microsoft.com/office/drawing/2014/main" id="{264C42A0-C04A-459F-A485-8ADFFB5DF161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418803"/>
              <a:ext cx="3270372" cy="3424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The top 10 counties contributing to 55 % of the Infant Deaths include Marion, Lake, Allen, St Joseph and Elkhart in top 5</a:t>
              </a:r>
            </a:p>
          </p:txBody>
        </p:sp>
      </p:grpSp>
      <p:grpSp>
        <p:nvGrpSpPr>
          <p:cNvPr id="49" name="Group 30">
            <a:extLst>
              <a:ext uri="{FF2B5EF4-FFF2-40B4-BE49-F238E27FC236}">
                <a16:creationId xmlns:a16="http://schemas.microsoft.com/office/drawing/2014/main" id="{C0503FB3-114D-4BAE-82A6-F8C570C697C0}"/>
              </a:ext>
            </a:extLst>
          </p:cNvPr>
          <p:cNvGrpSpPr/>
          <p:nvPr/>
        </p:nvGrpSpPr>
        <p:grpSpPr>
          <a:xfrm>
            <a:off x="7442200" y="2375323"/>
            <a:ext cx="4156075" cy="816673"/>
            <a:chOff x="1270277" y="1233504"/>
            <a:chExt cx="3048000" cy="698942"/>
          </a:xfrm>
        </p:grpSpPr>
        <p:sp>
          <p:nvSpPr>
            <p:cNvPr id="50" name="Text Placeholder 3">
              <a:extLst>
                <a:ext uri="{FF2B5EF4-FFF2-40B4-BE49-F238E27FC236}">
                  <a16:creationId xmlns:a16="http://schemas.microsoft.com/office/drawing/2014/main" id="{AA2CE898-D371-4438-8674-FF563DA8AB3B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233504"/>
              <a:ext cx="2353209" cy="21072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600">
                  <a:solidFill>
                    <a:srgbClr val="4472C4"/>
                  </a:solidFill>
                  <a:latin typeface="+mj-lt"/>
                </a:rPr>
                <a:t>Average population has varying effects</a:t>
              </a:r>
            </a:p>
          </p:txBody>
        </p:sp>
        <p:sp>
          <p:nvSpPr>
            <p:cNvPr id="51" name="Text Placeholder 3">
              <a:extLst>
                <a:ext uri="{FF2B5EF4-FFF2-40B4-BE49-F238E27FC236}">
                  <a16:creationId xmlns:a16="http://schemas.microsoft.com/office/drawing/2014/main" id="{BE310583-33C1-4016-8CF4-7D26F9922B84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418801"/>
              <a:ext cx="3048000" cy="51364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Marion, has 20 % of total infant deaths; although Marion has roughly twice the population of the second largest county, its Infant deaths are almost thrice!</a:t>
              </a:r>
            </a:p>
          </p:txBody>
        </p:sp>
      </p:grpSp>
      <p:grpSp>
        <p:nvGrpSpPr>
          <p:cNvPr id="52" name="Group 30">
            <a:extLst>
              <a:ext uri="{FF2B5EF4-FFF2-40B4-BE49-F238E27FC236}">
                <a16:creationId xmlns:a16="http://schemas.microsoft.com/office/drawing/2014/main" id="{AA722FEE-146C-4D5C-A1A2-534F79509BE1}"/>
              </a:ext>
            </a:extLst>
          </p:cNvPr>
          <p:cNvGrpSpPr/>
          <p:nvPr/>
        </p:nvGrpSpPr>
        <p:grpSpPr>
          <a:xfrm>
            <a:off x="7423150" y="3987214"/>
            <a:ext cx="4156075" cy="616619"/>
            <a:chOff x="1270277" y="1233504"/>
            <a:chExt cx="3048000" cy="527728"/>
          </a:xfrm>
        </p:grpSpPr>
        <p:sp>
          <p:nvSpPr>
            <p:cNvPr id="53" name="Text Placeholder 3">
              <a:extLst>
                <a:ext uri="{FF2B5EF4-FFF2-40B4-BE49-F238E27FC236}">
                  <a16:creationId xmlns:a16="http://schemas.microsoft.com/office/drawing/2014/main" id="{8A0FDF5A-9ACA-45E4-99A9-91D311D2DDD8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233504"/>
              <a:ext cx="2241056" cy="21072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rgbClr val="4472C4"/>
                  </a:solidFill>
                  <a:latin typeface="+mj-lt"/>
                </a:rPr>
                <a:t>Marion has a lot of OBGYN providers</a:t>
              </a:r>
            </a:p>
          </p:txBody>
        </p:sp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id="{05E1EA32-B2AC-4921-B034-12F4E1D559E9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418801"/>
              <a:ext cx="3048000" cy="3424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30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Marion, which makes up ~15% of total Indiana population, has nearly 30% of total OBGYN providers in Indiana </a:t>
              </a:r>
            </a:p>
          </p:txBody>
        </p:sp>
      </p:grpSp>
      <p:grpSp>
        <p:nvGrpSpPr>
          <p:cNvPr id="69" name="Group 30">
            <a:extLst>
              <a:ext uri="{FF2B5EF4-FFF2-40B4-BE49-F238E27FC236}">
                <a16:creationId xmlns:a16="http://schemas.microsoft.com/office/drawing/2014/main" id="{4B9796DD-1152-4F78-8172-AEA2C5EEEB86}"/>
              </a:ext>
            </a:extLst>
          </p:cNvPr>
          <p:cNvGrpSpPr/>
          <p:nvPr/>
        </p:nvGrpSpPr>
        <p:grpSpPr>
          <a:xfrm>
            <a:off x="7385050" y="5513381"/>
            <a:ext cx="4184159" cy="616619"/>
            <a:chOff x="1270277" y="1233504"/>
            <a:chExt cx="3068596" cy="527728"/>
          </a:xfrm>
        </p:grpSpPr>
        <p:sp>
          <p:nvSpPr>
            <p:cNvPr id="70" name="Text Placeholder 3">
              <a:extLst>
                <a:ext uri="{FF2B5EF4-FFF2-40B4-BE49-F238E27FC236}">
                  <a16:creationId xmlns:a16="http://schemas.microsoft.com/office/drawing/2014/main" id="{F803F888-55BB-4BA6-AA6E-4569A0A1504A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233504"/>
              <a:ext cx="3068596" cy="21072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600">
                  <a:solidFill>
                    <a:srgbClr val="4472C4"/>
                  </a:solidFill>
                  <a:latin typeface="+mj-lt"/>
                </a:rPr>
                <a:t>Disproportionate distribution of OBGYN providers </a:t>
              </a:r>
            </a:p>
          </p:txBody>
        </p:sp>
        <p:sp>
          <p:nvSpPr>
            <p:cNvPr id="71" name="Text Placeholder 3">
              <a:extLst>
                <a:ext uri="{FF2B5EF4-FFF2-40B4-BE49-F238E27FC236}">
                  <a16:creationId xmlns:a16="http://schemas.microsoft.com/office/drawing/2014/main" id="{464B7340-472E-40E8-A040-62BEE12A48E3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418801"/>
              <a:ext cx="3048000" cy="3424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Counties that have almost half the population as Marion have only 6-9% of the total OBGYN providers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DB2837E-6B0D-4FAB-B0F8-77D0AC1DE230}"/>
              </a:ext>
            </a:extLst>
          </p:cNvPr>
          <p:cNvSpPr txBox="1"/>
          <p:nvPr/>
        </p:nvSpPr>
        <p:spPr>
          <a:xfrm>
            <a:off x="775499" y="1304070"/>
            <a:ext cx="2827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County map of Indiana</a:t>
            </a:r>
            <a:endParaRPr lang="en-IN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55BFF-9E8A-184C-B78B-F3BBD0E3736A}"/>
              </a:ext>
            </a:extLst>
          </p:cNvPr>
          <p:cNvSpPr txBox="1"/>
          <p:nvPr/>
        </p:nvSpPr>
        <p:spPr>
          <a:xfrm>
            <a:off x="1755174" y="344816"/>
            <a:ext cx="231568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/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88A3EC-5B7E-4645-BDED-8BBC6CE09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6" y="1639588"/>
            <a:ext cx="4570162" cy="4930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E64D7-8CFA-F944-BBB3-6EA3202A2A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50" y="346218"/>
            <a:ext cx="634694" cy="634694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5D50B06-990C-42E9-9F75-2B042035F14A}"/>
              </a:ext>
            </a:extLst>
          </p:cNvPr>
          <p:cNvSpPr txBox="1">
            <a:spLocks/>
          </p:cNvSpPr>
          <p:nvPr/>
        </p:nvSpPr>
        <p:spPr>
          <a:xfrm>
            <a:off x="10925174" y="6154060"/>
            <a:ext cx="367666" cy="365125"/>
          </a:xfrm>
          <a:prstGeom prst="flowChartConnector">
            <a:avLst/>
          </a:prstGeom>
          <a:solidFill>
            <a:srgbClr val="0070C0"/>
          </a:solidFill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6A521-0CEA-804E-9D04-A16A5C7C8B91}"/>
              </a:ext>
            </a:extLst>
          </p:cNvPr>
          <p:cNvSpPr txBox="1"/>
          <p:nvPr/>
        </p:nvSpPr>
        <p:spPr>
          <a:xfrm>
            <a:off x="234090" y="6484930"/>
            <a:ext cx="441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4"/>
              </a:rPr>
              <a:t>https://hub.mph.in.gov/dataset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5892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B4BC2-B149-444A-B102-CCB5C84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070C0"/>
          </a:solidFill>
        </p:spPr>
        <p:txBody>
          <a:bodyPr vert="horz" lIns="0" tIns="45720" rIns="0" bIns="45720" rtlCol="0" anchor="ctr"/>
          <a:lstStyle/>
          <a:p>
            <a:r>
              <a:rPr lang="en-US" b="1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0FA302-F9BD-453D-AB38-C7F61497F107}"/>
              </a:ext>
            </a:extLst>
          </p:cNvPr>
          <p:cNvSpPr txBox="1">
            <a:spLocks/>
          </p:cNvSpPr>
          <p:nvPr/>
        </p:nvSpPr>
        <p:spPr>
          <a:xfrm>
            <a:off x="1078100" y="564837"/>
            <a:ext cx="10025936" cy="50870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chemeClr val="tx1"/>
                </a:solidFill>
                <a:latin typeface="Roboto Medium"/>
                <a:ea typeface="+mj-lt"/>
                <a:cs typeface="+mj-lt"/>
              </a:rPr>
              <a:t>~17% </a:t>
            </a: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Medium"/>
                <a:ea typeface="+mj-lt"/>
                <a:cs typeface="+mj-lt"/>
              </a:rPr>
              <a:t>of the </a:t>
            </a:r>
            <a:r>
              <a:rPr lang="en-US">
                <a:solidFill>
                  <a:schemeClr val="tx1"/>
                </a:solidFill>
                <a:latin typeface="Roboto Medium"/>
                <a:ea typeface="+mj-lt"/>
                <a:cs typeface="+mj-lt"/>
              </a:rPr>
              <a:t>counties do not have hospitals, with only four counties having more than hundred physicians</a:t>
            </a:r>
            <a:endParaRPr lang="en-US">
              <a:solidFill>
                <a:schemeClr val="tx1"/>
              </a:solidFill>
              <a:latin typeface="Roboto Medium"/>
            </a:endParaRPr>
          </a:p>
        </p:txBody>
      </p:sp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41C347-AFAB-41CA-97B2-80FFEA0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09122"/>
            <a:ext cx="2743200" cy="1024359"/>
          </a:xfrm>
          <a:prstGeom prst="rect">
            <a:avLst/>
          </a:prstGeom>
        </p:spPr>
      </p:pic>
      <p:pic>
        <p:nvPicPr>
          <p:cNvPr id="18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FB68D50-C284-4A36-A286-2E7AFA54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43" y="2905275"/>
            <a:ext cx="5906219" cy="3434090"/>
          </a:xfrm>
          <a:prstGeom prst="rect">
            <a:avLst/>
          </a:prstGeom>
        </p:spPr>
      </p:pic>
      <p:pic>
        <p:nvPicPr>
          <p:cNvPr id="20" name="Picture 2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A069A1C-CF03-406A-AEC3-FA6EBD7C1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75" y="2790631"/>
            <a:ext cx="2743200" cy="1527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12436F-03EA-415B-9FF6-ED180228C579}"/>
              </a:ext>
            </a:extLst>
          </p:cNvPr>
          <p:cNvSpPr txBox="1"/>
          <p:nvPr/>
        </p:nvSpPr>
        <p:spPr>
          <a:xfrm>
            <a:off x="7724056" y="4737151"/>
            <a:ext cx="3659038" cy="1200329"/>
          </a:xfrm>
          <a:prstGeom prst="rect">
            <a:avLst/>
          </a:prstGeom>
          <a:noFill/>
          <a:ln>
            <a:solidFill>
              <a:srgbClr val="76717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Marion, Allen, St. Joseph and Lake have the highest number of physicians available are also among top 10 counties with highest IMR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09EAF75-F444-4779-8C72-6DE80608EA84}"/>
              </a:ext>
            </a:extLst>
          </p:cNvPr>
          <p:cNvSpPr txBox="1">
            <a:spLocks/>
          </p:cNvSpPr>
          <p:nvPr/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0070C0"/>
          </a:solidFill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EC45A-830E-4141-8F4C-67112CB71197}"/>
              </a:ext>
            </a:extLst>
          </p:cNvPr>
          <p:cNvSpPr txBox="1"/>
          <p:nvPr/>
        </p:nvSpPr>
        <p:spPr>
          <a:xfrm>
            <a:off x="234090" y="6484930"/>
            <a:ext cx="441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5"/>
              </a:rPr>
              <a:t>https://hub.mph.in.gov/dataset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9567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rgbClr val="0070C0"/>
          </a:solidFill>
        </p:spPr>
        <p:txBody>
          <a:bodyPr vert="horz" lIns="0" tIns="45720" rIns="0" bIns="45720" rtlCol="0" anchor="ctr"/>
          <a:lstStyle/>
          <a:p>
            <a:r>
              <a:rPr lang="en-US" b="1"/>
              <a:t>6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4110F0A-74FC-4630-999F-136AB8518662}"/>
              </a:ext>
            </a:extLst>
          </p:cNvPr>
          <p:cNvGraphicFramePr/>
          <p:nvPr/>
        </p:nvGraphicFramePr>
        <p:xfrm>
          <a:off x="1252564" y="2305533"/>
          <a:ext cx="5972517" cy="293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1E369AD-0DC9-4D10-912D-44A0FCD67D89}"/>
              </a:ext>
            </a:extLst>
          </p:cNvPr>
          <p:cNvSpPr txBox="1"/>
          <p:nvPr/>
        </p:nvSpPr>
        <p:spPr>
          <a:xfrm>
            <a:off x="7703577" y="1983279"/>
            <a:ext cx="407042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4">
                  <a:lumMod val="75000"/>
                </a:schemeClr>
              </a:buClr>
              <a:buFont typeface="Webdings" panose="05030102010509060703" pitchFamily="18" charset="2"/>
              <a:buChar char="4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</a:rPr>
              <a:t>Mothers in age groups </a:t>
            </a:r>
            <a:r>
              <a:rPr lang="en-US" sz="1600">
                <a:solidFill>
                  <a:srgbClr val="0070C0"/>
                </a:solidFill>
                <a:latin typeface="Gill Sans MT"/>
              </a:rPr>
              <a:t>15-18 Years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</a:rPr>
              <a:t> and </a:t>
            </a:r>
            <a:r>
              <a:rPr lang="en-US" sz="1600">
                <a:solidFill>
                  <a:srgbClr val="0070C0"/>
                </a:solidFill>
                <a:latin typeface="Gill Sans MT"/>
              </a:rPr>
              <a:t>14 Years and Under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</a:rPr>
              <a:t> are most susceptible to infant mortality and need to be identified early in their pregnancies</a:t>
            </a:r>
          </a:p>
          <a:p>
            <a:pPr marL="285750" indent="-285750">
              <a:spcAft>
                <a:spcPts val="1200"/>
              </a:spcAft>
              <a:buClr>
                <a:schemeClr val="accent4">
                  <a:lumMod val="75000"/>
                </a:schemeClr>
              </a:buClr>
              <a:buFont typeface="Webdings" panose="05030102010509060703" pitchFamily="18" charset="2"/>
              <a:buChar char="4"/>
            </a:pPr>
            <a:r>
              <a:rPr lang="en-US" sz="1600">
                <a:solidFill>
                  <a:srgbClr val="0070C0"/>
                </a:solidFill>
                <a:latin typeface="Gill Sans MT"/>
              </a:rPr>
              <a:t>Awareness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</a:rPr>
              <a:t> programs needs to initiated among people </a:t>
            </a:r>
            <a:r>
              <a:rPr lang="en-US" sz="1600">
                <a:solidFill>
                  <a:srgbClr val="0070C0"/>
                </a:solidFill>
                <a:latin typeface="Gill Sans MT"/>
              </a:rPr>
              <a:t>about sexual health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</a:rPr>
              <a:t>to </a:t>
            </a:r>
            <a:r>
              <a:rPr lang="en-US" sz="1600">
                <a:solidFill>
                  <a:srgbClr val="0070C0"/>
                </a:solidFill>
                <a:latin typeface="Gill Sans MT"/>
              </a:rPr>
              <a:t>avoid unwanted pregnancies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</a:rPr>
              <a:t>and pregnancies </a:t>
            </a:r>
            <a:r>
              <a:rPr lang="en-US" sz="1600">
                <a:solidFill>
                  <a:srgbClr val="0070C0"/>
                </a:solidFill>
                <a:latin typeface="Gill Sans MT"/>
              </a:rPr>
              <a:t>before 14 years</a:t>
            </a:r>
            <a:endParaRPr lang="en-IN" sz="1600">
              <a:solidFill>
                <a:srgbClr val="0070C0"/>
              </a:solidFill>
              <a:latin typeface="Gill Sans M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C88205-A58C-40CF-97C2-29AB3A9D1056}"/>
              </a:ext>
            </a:extLst>
          </p:cNvPr>
          <p:cNvGrpSpPr/>
          <p:nvPr/>
        </p:nvGrpSpPr>
        <p:grpSpPr>
          <a:xfrm>
            <a:off x="8002361" y="4411927"/>
            <a:ext cx="2798102" cy="1210076"/>
            <a:chOff x="1614636" y="4592190"/>
            <a:chExt cx="2576667" cy="104074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F11726-4467-4210-9A93-905E2B6920BA}"/>
                </a:ext>
              </a:extLst>
            </p:cNvPr>
            <p:cNvSpPr/>
            <p:nvPr/>
          </p:nvSpPr>
          <p:spPr>
            <a:xfrm>
              <a:off x="1614636" y="4592190"/>
              <a:ext cx="2576667" cy="6463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4200" b="1">
                  <a:solidFill>
                    <a:srgbClr val="0070C0"/>
                  </a:solidFill>
                  <a:latin typeface="Calibri" panose="020F0502020204030204" pitchFamily="34" charset="0"/>
                </a:rPr>
                <a:t>33</a:t>
              </a:r>
              <a:r>
                <a:rPr lang="en-US" sz="1400" b="1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rPr>
                <a:t> out of the </a:t>
              </a:r>
              <a:r>
                <a:rPr lang="en-US" sz="4200" b="1">
                  <a:solidFill>
                    <a:srgbClr val="0070C0"/>
                  </a:solidFill>
                  <a:latin typeface="Calibri" panose="020F0502020204030204" pitchFamily="34" charset="0"/>
                </a:rPr>
                <a:t>92</a:t>
              </a:r>
              <a:r>
                <a:rPr lang="en-US" sz="1400" b="1">
                  <a:solidFill>
                    <a:srgbClr val="0070C0"/>
                  </a:solidFill>
                  <a:latin typeface="Calibri" panose="020F0502020204030204" pitchFamily="34" charset="0"/>
                </a:rPr>
                <a:t> counties</a:t>
              </a:r>
              <a:endParaRPr lang="en-US" sz="4200" b="1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FC4AD7-8BEA-44D6-BA08-D088151B97AF}"/>
                </a:ext>
              </a:extLst>
            </p:cNvPr>
            <p:cNvSpPr/>
            <p:nvPr/>
          </p:nvSpPr>
          <p:spPr>
            <a:xfrm>
              <a:off x="1614636" y="5202047"/>
              <a:ext cx="2576667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rPr>
                <a:t>do </a:t>
              </a:r>
              <a:r>
                <a:rPr lang="en-US" sz="1400" b="1">
                  <a:solidFill>
                    <a:srgbClr val="0070C0"/>
                  </a:solidFill>
                  <a:latin typeface="Calibri" panose="020F0502020204030204" pitchFamily="34" charset="0"/>
                </a:rPr>
                <a:t>not</a:t>
              </a:r>
              <a:r>
                <a:rPr lang="en-US" sz="1400" b="1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rPr>
                <a:t> have any </a:t>
              </a:r>
              <a:r>
                <a:rPr lang="en-US" sz="1400" b="1">
                  <a:solidFill>
                    <a:srgbClr val="0070C0"/>
                  </a:solidFill>
                  <a:latin typeface="Calibri" panose="020F0502020204030204" pitchFamily="34" charset="0"/>
                </a:rPr>
                <a:t>Inpatient Delivery Services available</a:t>
              </a:r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2BAF39EA-01C4-4446-BC8E-2EC80FACFC4A}"/>
              </a:ext>
            </a:extLst>
          </p:cNvPr>
          <p:cNvSpPr txBox="1">
            <a:spLocks/>
          </p:cNvSpPr>
          <p:nvPr/>
        </p:nvSpPr>
        <p:spPr>
          <a:xfrm>
            <a:off x="1078100" y="564837"/>
            <a:ext cx="10025936" cy="50870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oboto Medium"/>
                <a:ea typeface="+mj-ea"/>
              </a:rPr>
              <a:t>Lack of Inpatient Delivery Services and Pregnancies before 18 years of age are few of the major reasons for high Infant mortality rates in Indiana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01CD3E2-BE30-4635-8ABB-53922F2A7805}"/>
              </a:ext>
            </a:extLst>
          </p:cNvPr>
          <p:cNvSpPr txBox="1">
            <a:spLocks/>
          </p:cNvSpPr>
          <p:nvPr/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0070C0"/>
          </a:solidFill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7D881-78FC-944D-82ED-86296C5F9AF1}"/>
              </a:ext>
            </a:extLst>
          </p:cNvPr>
          <p:cNvSpPr txBox="1"/>
          <p:nvPr/>
        </p:nvSpPr>
        <p:spPr>
          <a:xfrm>
            <a:off x="234090" y="6484930"/>
            <a:ext cx="441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https://hub.mph.in.gov/dataset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5359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E3664-1E1E-4F10-9975-A35890DE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070C0"/>
          </a:solidFill>
        </p:spPr>
        <p:txBody>
          <a:bodyPr vert="horz" lIns="0" tIns="45720" rIns="0" bIns="45720" rtlCol="0" anchor="ctr"/>
          <a:lstStyle/>
          <a:p>
            <a:r>
              <a:rPr lang="en-US" b="1"/>
              <a:t>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D8428-70B2-4644-A519-93FB9B2E6CDE}"/>
              </a:ext>
            </a:extLst>
          </p:cNvPr>
          <p:cNvSpPr/>
          <p:nvPr/>
        </p:nvSpPr>
        <p:spPr>
          <a:xfrm>
            <a:off x="1625358" y="4943385"/>
            <a:ext cx="8753475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rate of infant mortality for babies of black ethnicity is more than twice the rate for babies of white ethnicity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highest IMR for babies of black ethnicity is seen in Tippecanoe, followed by St. Joseph, Elkhart, Allen, Lake and Marion respectively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D8907-7B07-A941-9E8F-53AB955E4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05" y="945826"/>
            <a:ext cx="9088437" cy="3882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00C068-C9CB-E249-82C2-71B49A163A5E}"/>
              </a:ext>
            </a:extLst>
          </p:cNvPr>
          <p:cNvSpPr/>
          <p:nvPr/>
        </p:nvSpPr>
        <p:spPr>
          <a:xfrm>
            <a:off x="4057650" y="945826"/>
            <a:ext cx="4343400" cy="368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A82A4-3EFA-8740-A3FE-72516D3E300A}"/>
              </a:ext>
            </a:extLst>
          </p:cNvPr>
          <p:cNvSpPr txBox="1"/>
          <p:nvPr/>
        </p:nvSpPr>
        <p:spPr>
          <a:xfrm>
            <a:off x="1625358" y="461078"/>
            <a:ext cx="515119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50"/>
              <a:t>Infant Mortality by ethnicity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BDEF4DB-9908-44BB-AF49-A43D354C5BA9}"/>
              </a:ext>
            </a:extLst>
          </p:cNvPr>
          <p:cNvSpPr txBox="1">
            <a:spLocks/>
          </p:cNvSpPr>
          <p:nvPr/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0070C0"/>
          </a:solidFill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FC8BB7-3A08-1C43-A63B-CCA8164E9DF3}"/>
              </a:ext>
            </a:extLst>
          </p:cNvPr>
          <p:cNvCxnSpPr>
            <a:cxnSpLocks/>
          </p:cNvCxnSpPr>
          <p:nvPr/>
        </p:nvCxnSpPr>
        <p:spPr>
          <a:xfrm>
            <a:off x="1843088" y="1314450"/>
            <a:ext cx="0" cy="2971800"/>
          </a:xfrm>
          <a:prstGeom prst="line">
            <a:avLst/>
          </a:prstGeom>
          <a:ln>
            <a:solidFill>
              <a:srgbClr val="D7D5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238BF1-AED9-1F4A-87C2-9D2530B4E9FB}"/>
              </a:ext>
            </a:extLst>
          </p:cNvPr>
          <p:cNvSpPr txBox="1"/>
          <p:nvPr/>
        </p:nvSpPr>
        <p:spPr>
          <a:xfrm>
            <a:off x="234090" y="6484930"/>
            <a:ext cx="441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https://hub.mph.in.gov/dataset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74516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4986AFB-949F-6F42-9ECB-94070354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5856732"/>
            <a:ext cx="367666" cy="365125"/>
          </a:xfrm>
        </p:spPr>
        <p:txBody>
          <a:bodyPr/>
          <a:lstStyle/>
          <a:p>
            <a:fld id="{3DE3E19F-02C1-4219-A00A-045ED18507E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Freeform 66">
            <a:extLst>
              <a:ext uri="{FF2B5EF4-FFF2-40B4-BE49-F238E27FC236}">
                <a16:creationId xmlns:a16="http://schemas.microsoft.com/office/drawing/2014/main" id="{DEE7CA7C-F5BE-AA49-8564-547654BC2ED7}"/>
              </a:ext>
            </a:extLst>
          </p:cNvPr>
          <p:cNvSpPr>
            <a:spLocks noEditPoints="1"/>
          </p:cNvSpPr>
          <p:nvPr/>
        </p:nvSpPr>
        <p:spPr bwMode="auto">
          <a:xfrm>
            <a:off x="2758440" y="3164586"/>
            <a:ext cx="570374" cy="442407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8D1CCE-D751-F646-8E88-0327BB684214}"/>
              </a:ext>
            </a:extLst>
          </p:cNvPr>
          <p:cNvSpPr>
            <a:spLocks noChangeAspect="1"/>
          </p:cNvSpPr>
          <p:nvPr/>
        </p:nvSpPr>
        <p:spPr>
          <a:xfrm>
            <a:off x="1911434" y="1895994"/>
            <a:ext cx="1078727" cy="1046187"/>
          </a:xfrm>
          <a:prstGeom prst="ellipse">
            <a:avLst/>
          </a:prstGeom>
          <a:solidFill>
            <a:srgbClr val="4C73BD"/>
          </a:solidFill>
          <a:ln>
            <a:solidFill>
              <a:srgbClr val="8E8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279691-DB84-8946-9FC2-DAE429A507CE}"/>
              </a:ext>
            </a:extLst>
          </p:cNvPr>
          <p:cNvSpPr txBox="1"/>
          <p:nvPr/>
        </p:nvSpPr>
        <p:spPr>
          <a:xfrm>
            <a:off x="645366" y="3162616"/>
            <a:ext cx="4133501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The most common causes of SIDS and Accidental Suffocation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Brain Defects and Respiratory Infections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Premature birth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</a:rPr>
              <a:t>Harmful sleep environmental factors</a:t>
            </a:r>
            <a:br>
              <a:rPr lang="en-US">
                <a:solidFill>
                  <a:schemeClr val="bg2">
                    <a:lumMod val="50000"/>
                  </a:schemeClr>
                </a:solidFill>
              </a:rPr>
            </a:br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Freeform 52">
            <a:extLst>
              <a:ext uri="{FF2B5EF4-FFF2-40B4-BE49-F238E27FC236}">
                <a16:creationId xmlns:a16="http://schemas.microsoft.com/office/drawing/2014/main" id="{692ED773-2A22-C946-AD21-BFA02419C516}"/>
              </a:ext>
            </a:extLst>
          </p:cNvPr>
          <p:cNvSpPr>
            <a:spLocks noEditPoints="1"/>
          </p:cNvSpPr>
          <p:nvPr/>
        </p:nvSpPr>
        <p:spPr bwMode="auto">
          <a:xfrm>
            <a:off x="2192605" y="2141849"/>
            <a:ext cx="516386" cy="554479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044FDF-B254-47F6-9DF5-51E672920D6D}"/>
              </a:ext>
            </a:extLst>
          </p:cNvPr>
          <p:cNvSpPr txBox="1">
            <a:spLocks/>
          </p:cNvSpPr>
          <p:nvPr/>
        </p:nvSpPr>
        <p:spPr>
          <a:xfrm>
            <a:off x="1078100" y="564837"/>
            <a:ext cx="10025936" cy="50870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Medium"/>
              </a:rPr>
              <a:t>The leading cause of Infant Mortality is Sudden infant death syndrome that makes 30% of all infant deaths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C105A88A-CC6A-4A74-A882-816A66450AD6}"/>
              </a:ext>
            </a:extLst>
          </p:cNvPr>
          <p:cNvSpPr txBox="1">
            <a:spLocks/>
          </p:cNvSpPr>
          <p:nvPr/>
        </p:nvSpPr>
        <p:spPr>
          <a:xfrm>
            <a:off x="10925174" y="5853143"/>
            <a:ext cx="367666" cy="365125"/>
          </a:xfrm>
          <a:prstGeom prst="flowChartConnector">
            <a:avLst/>
          </a:prstGeom>
          <a:solidFill>
            <a:srgbClr val="0070C0"/>
          </a:solidFill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A4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A0126E-39D1-4F98-A35A-B94E03AC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377" y="1955936"/>
            <a:ext cx="6503504" cy="3293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9E5EF-E4A5-344A-A5EB-DABD56F9C12E}"/>
              </a:ext>
            </a:extLst>
          </p:cNvPr>
          <p:cNvSpPr txBox="1"/>
          <p:nvPr/>
        </p:nvSpPr>
        <p:spPr>
          <a:xfrm>
            <a:off x="234090" y="6484930"/>
            <a:ext cx="441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https://hub.mph.in.gov/dataset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166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5CC18"/>
      </a:accent1>
      <a:accent2>
        <a:srgbClr val="00B050"/>
      </a:accent2>
      <a:accent3>
        <a:srgbClr val="757070"/>
      </a:accent3>
      <a:accent4>
        <a:srgbClr val="AEABAB"/>
      </a:accent4>
      <a:accent5>
        <a:srgbClr val="D0CECE"/>
      </a:accent5>
      <a:accent6>
        <a:srgbClr val="D8D8D8"/>
      </a:accent6>
      <a:hlink>
        <a:srgbClr val="7F7F7F"/>
      </a:hlink>
      <a:folHlink>
        <a:srgbClr val="538135"/>
      </a:folHlink>
    </a:clrScheme>
    <a:fontScheme name="Custom 6">
      <a:majorFont>
        <a:latin typeface="Nunito Sans Bold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781</Words>
  <Application>Microsoft Macintosh PowerPoint</Application>
  <PresentationFormat>Widescreen</PresentationFormat>
  <Paragraphs>165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FontAwesome</vt:lpstr>
      <vt:lpstr>Gill Sans MT</vt:lpstr>
      <vt:lpstr>Nunito Sans Bold</vt:lpstr>
      <vt:lpstr>Roboto Condensed</vt:lpstr>
      <vt:lpstr>Roboto Medium</vt:lpstr>
      <vt:lpstr>Times New Roman</vt:lpstr>
      <vt:lpstr>Webdings</vt:lpstr>
      <vt:lpstr>Office Theme</vt:lpstr>
      <vt:lpstr>Helping in the journey to a healthy Motherhood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TheCreative</dc:creator>
  <cp:lastModifiedBy>Bisen, Srishti</cp:lastModifiedBy>
  <cp:revision>91</cp:revision>
  <dcterms:created xsi:type="dcterms:W3CDTF">2017-10-01T10:28:27Z</dcterms:created>
  <dcterms:modified xsi:type="dcterms:W3CDTF">2019-10-13T03:29:58Z</dcterms:modified>
</cp:coreProperties>
</file>